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9" r:id="rId1"/>
    <p:sldMasterId id="2147483730" r:id="rId2"/>
  </p:sldMasterIdLst>
  <p:notesMasterIdLst>
    <p:notesMasterId r:id="rId71"/>
  </p:notesMasterIdLst>
  <p:handoutMasterIdLst>
    <p:handoutMasterId r:id="rId72"/>
  </p:handoutMasterIdLst>
  <p:sldIdLst>
    <p:sldId id="939" r:id="rId3"/>
    <p:sldId id="1258" r:id="rId4"/>
    <p:sldId id="1357" r:id="rId5"/>
    <p:sldId id="1309" r:id="rId6"/>
    <p:sldId id="1359" r:id="rId7"/>
    <p:sldId id="1405" r:id="rId8"/>
    <p:sldId id="1365" r:id="rId9"/>
    <p:sldId id="1358" r:id="rId10"/>
    <p:sldId id="1315" r:id="rId11"/>
    <p:sldId id="1368" r:id="rId12"/>
    <p:sldId id="1360" r:id="rId13"/>
    <p:sldId id="1366" r:id="rId14"/>
    <p:sldId id="1361" r:id="rId15"/>
    <p:sldId id="1363" r:id="rId16"/>
    <p:sldId id="1389" r:id="rId17"/>
    <p:sldId id="1362" r:id="rId18"/>
    <p:sldId id="1406" r:id="rId19"/>
    <p:sldId id="1318" r:id="rId20"/>
    <p:sldId id="1369" r:id="rId21"/>
    <p:sldId id="1370" r:id="rId22"/>
    <p:sldId id="1371" r:id="rId23"/>
    <p:sldId id="1372" r:id="rId24"/>
    <p:sldId id="1373" r:id="rId25"/>
    <p:sldId id="1374" r:id="rId26"/>
    <p:sldId id="1375" r:id="rId27"/>
    <p:sldId id="1376" r:id="rId28"/>
    <p:sldId id="1377" r:id="rId29"/>
    <p:sldId id="1386" r:id="rId30"/>
    <p:sldId id="1407" r:id="rId31"/>
    <p:sldId id="1388" r:id="rId32"/>
    <p:sldId id="1395" r:id="rId33"/>
    <p:sldId id="1399" r:id="rId34"/>
    <p:sldId id="1400" r:id="rId35"/>
    <p:sldId id="1401" r:id="rId36"/>
    <p:sldId id="1321" r:id="rId37"/>
    <p:sldId id="1322" r:id="rId38"/>
    <p:sldId id="1328" r:id="rId39"/>
    <p:sldId id="1403" r:id="rId40"/>
    <p:sldId id="1329" r:id="rId41"/>
    <p:sldId id="1404" r:id="rId42"/>
    <p:sldId id="1408" r:id="rId43"/>
    <p:sldId id="1330" r:id="rId44"/>
    <p:sldId id="1331" r:id="rId45"/>
    <p:sldId id="1390" r:id="rId46"/>
    <p:sldId id="1382" r:id="rId47"/>
    <p:sldId id="1378" r:id="rId48"/>
    <p:sldId id="1379" r:id="rId49"/>
    <p:sldId id="1337" r:id="rId50"/>
    <p:sldId id="1339" r:id="rId51"/>
    <p:sldId id="1340" r:id="rId52"/>
    <p:sldId id="1341" r:id="rId53"/>
    <p:sldId id="1392" r:id="rId54"/>
    <p:sldId id="1342" r:id="rId55"/>
    <p:sldId id="1343" r:id="rId56"/>
    <p:sldId id="1344" r:id="rId57"/>
    <p:sldId id="1383" r:id="rId58"/>
    <p:sldId id="1345" r:id="rId59"/>
    <p:sldId id="1346" r:id="rId60"/>
    <p:sldId id="1393" r:id="rId61"/>
    <p:sldId id="1394" r:id="rId62"/>
    <p:sldId id="1409" r:id="rId63"/>
    <p:sldId id="1381" r:id="rId64"/>
    <p:sldId id="1410" r:id="rId65"/>
    <p:sldId id="1414" r:id="rId66"/>
    <p:sldId id="1411" r:id="rId67"/>
    <p:sldId id="1412" r:id="rId68"/>
    <p:sldId id="1413" r:id="rId69"/>
    <p:sldId id="1385" r:id="rId70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4000" b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09819FA-2856-4C1A-BBB9-B4811B49EE8F}">
          <p14:sldIdLst>
            <p14:sldId id="939"/>
            <p14:sldId id="1258"/>
            <p14:sldId id="1357"/>
            <p14:sldId id="1309"/>
            <p14:sldId id="1359"/>
            <p14:sldId id="1405"/>
            <p14:sldId id="1365"/>
            <p14:sldId id="1358"/>
            <p14:sldId id="1315"/>
            <p14:sldId id="1368"/>
            <p14:sldId id="1360"/>
            <p14:sldId id="1366"/>
            <p14:sldId id="1361"/>
            <p14:sldId id="1363"/>
            <p14:sldId id="1389"/>
            <p14:sldId id="1362"/>
            <p14:sldId id="1406"/>
            <p14:sldId id="131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86"/>
            <p14:sldId id="1407"/>
            <p14:sldId id="1388"/>
            <p14:sldId id="1395"/>
            <p14:sldId id="1399"/>
            <p14:sldId id="1400"/>
            <p14:sldId id="1401"/>
            <p14:sldId id="1321"/>
            <p14:sldId id="1322"/>
            <p14:sldId id="1328"/>
            <p14:sldId id="1403"/>
            <p14:sldId id="1329"/>
            <p14:sldId id="1404"/>
            <p14:sldId id="1408"/>
            <p14:sldId id="1330"/>
            <p14:sldId id="1331"/>
            <p14:sldId id="1390"/>
            <p14:sldId id="1382"/>
            <p14:sldId id="1378"/>
            <p14:sldId id="1379"/>
            <p14:sldId id="1337"/>
            <p14:sldId id="1339"/>
            <p14:sldId id="1340"/>
            <p14:sldId id="1341"/>
            <p14:sldId id="1392"/>
            <p14:sldId id="1342"/>
            <p14:sldId id="1343"/>
            <p14:sldId id="1344"/>
            <p14:sldId id="1383"/>
            <p14:sldId id="1345"/>
            <p14:sldId id="1346"/>
            <p14:sldId id="1393"/>
            <p14:sldId id="1394"/>
            <p14:sldId id="1409"/>
            <p14:sldId id="1381"/>
            <p14:sldId id="1410"/>
            <p14:sldId id="1414"/>
            <p14:sldId id="1411"/>
            <p14:sldId id="1412"/>
            <p14:sldId id="1413"/>
            <p14:sldId id="1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906030"/>
    <a:srgbClr val="003366"/>
    <a:srgbClr val="003399"/>
    <a:srgbClr val="990000"/>
    <a:srgbClr val="336699"/>
    <a:srgbClr val="0033CC"/>
    <a:srgbClr val="FFFFFF"/>
    <a:srgbClr val="000099"/>
    <a:srgbClr val="578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3" autoAdjust="0"/>
    <p:restoredTop sz="96601" autoAdjust="0"/>
  </p:normalViewPr>
  <p:slideViewPr>
    <p:cSldViewPr>
      <p:cViewPr varScale="1">
        <p:scale>
          <a:sx n="101" d="100"/>
          <a:sy n="101" d="100"/>
        </p:scale>
        <p:origin x="132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7260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A3ED7769-FC03-4563-8064-EB6999231F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4467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66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8688" y="777875"/>
            <a:ext cx="4878387" cy="3659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4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70425"/>
            <a:ext cx="4938713" cy="4437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444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4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40850"/>
            <a:ext cx="2919413" cy="5445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677D8D1B-C405-4CB5-AD6C-9A252A58AE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765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877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440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211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6070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817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248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776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540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D4464B-751F-4885-8D5D-B03F3979CD00}" type="slidenum">
              <a:rPr lang="zh-TW" altLang="en-US" smtClean="0">
                <a:latin typeface="Antique Olive" pitchFamily="34" charset="0"/>
              </a:rPr>
              <a:pPr/>
              <a:t>18</a:t>
            </a:fld>
            <a:endParaRPr lang="en-US" altLang="zh-TW" dirty="0" smtClean="0">
              <a:latin typeface="Antique Olive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13040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4836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610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555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fld id="{4E0A4184-7370-4CDA-A6E9-3D7E45C28635}" type="slidenum">
              <a:rPr lang="en-US" altLang="zh-TW" sz="1200" smtClean="0">
                <a:latin typeface="Verdana" pitchFamily="34" charset="0"/>
                <a:ea typeface="新細明體" pitchFamily="18" charset="-120"/>
              </a:rPr>
              <a:pPr eaLnBrk="1" hangingPunct="1"/>
              <a:t>21</a:t>
            </a:fld>
            <a:endParaRPr lang="en-US" altLang="zh-TW" sz="120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 smtClean="0"/>
              <a:t>這裡面的每一項都對，但是主旨是：音樂</a:t>
            </a:r>
          </a:p>
        </p:txBody>
      </p:sp>
    </p:spTree>
    <p:extLst>
      <p:ext uri="{BB962C8B-B14F-4D97-AF65-F5344CB8AC3E}">
        <p14:creationId xmlns:p14="http://schemas.microsoft.com/office/powerpoint/2010/main" val="3198526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491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0888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fld id="{EF728353-E504-4F7F-B860-B4E9E2D08AE7}" type="slidenum">
              <a:rPr lang="en-US" altLang="zh-TW" sz="1200" smtClean="0">
                <a:latin typeface="Verdana" pitchFamily="34" charset="0"/>
                <a:ea typeface="新細明體" pitchFamily="18" charset="-120"/>
              </a:rPr>
              <a:pPr eaLnBrk="1" hangingPunct="1"/>
              <a:t>24</a:t>
            </a:fld>
            <a:endParaRPr lang="en-US" altLang="zh-TW" sz="120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 smtClean="0"/>
              <a:t>美學（包含音樂）也是公民核心通識之一</a:t>
            </a:r>
          </a:p>
        </p:txBody>
      </p:sp>
    </p:spTree>
    <p:extLst>
      <p:ext uri="{BB962C8B-B14F-4D97-AF65-F5344CB8AC3E}">
        <p14:creationId xmlns:p14="http://schemas.microsoft.com/office/powerpoint/2010/main" val="2555458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2685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fld id="{0EE4EE9F-1D71-4B0F-8D21-45E945B53EF5}" type="slidenum">
              <a:rPr lang="en-US" altLang="zh-TW" sz="1200" smtClean="0">
                <a:latin typeface="Verdana" pitchFamily="34" charset="0"/>
                <a:ea typeface="新細明體" pitchFamily="18" charset="-120"/>
              </a:rPr>
              <a:pPr eaLnBrk="1" hangingPunct="1"/>
              <a:t>26</a:t>
            </a:fld>
            <a:endParaRPr lang="en-US" altLang="zh-TW" sz="120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 smtClean="0"/>
              <a:t>連結前述幾個例子， </a:t>
            </a:r>
            <a:r>
              <a:rPr lang="en-US" altLang="zh-TW" smtClean="0"/>
              <a:t>Duncan</a:t>
            </a:r>
            <a:r>
              <a:rPr lang="zh-TW" altLang="en-US" smtClean="0"/>
              <a:t>是英國人</a:t>
            </a:r>
            <a:r>
              <a:rPr lang="en-US" altLang="zh-TW" smtClean="0"/>
              <a:t>,</a:t>
            </a:r>
            <a:r>
              <a:rPr lang="zh-TW" altLang="en-US" smtClean="0"/>
              <a:t>相關研究 影響政策，</a:t>
            </a:r>
            <a:r>
              <a:rPr lang="en-US" altLang="zh-TW" smtClean="0"/>
              <a:t>Stradivari</a:t>
            </a:r>
            <a:r>
              <a:rPr lang="zh-TW" altLang="en-US" smtClean="0"/>
              <a:t>是義大利製，日本人以文化振興工業，吳用台灣本土食材</a:t>
            </a:r>
          </a:p>
          <a:p>
            <a:pPr eaLnBrk="1" hangingPunct="1"/>
            <a:r>
              <a:rPr lang="zh-TW" altLang="en-US" smtClean="0"/>
              <a:t>這些都是在地獨一無二的</a:t>
            </a:r>
            <a:r>
              <a:rPr lang="en-US" altLang="zh-TW" smtClean="0"/>
              <a:t>,</a:t>
            </a:r>
            <a:r>
              <a:rPr lang="zh-TW" altLang="en-US" smtClean="0"/>
              <a:t>也是比較利益的體現</a:t>
            </a: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425956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5407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250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0814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222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775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8485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1E26619-81A3-478A-A2C9-6FF062C33DAA}" type="slidenum">
              <a:rPr lang="zh-TW" altLang="en-US" smtClean="0">
                <a:latin typeface="Antique Olive" pitchFamily="34" charset="0"/>
              </a:rPr>
              <a:pPr/>
              <a:t>35</a:t>
            </a:fld>
            <a:endParaRPr lang="en-US" altLang="zh-TW" dirty="0" smtClean="0">
              <a:latin typeface="Antique Olive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3527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3122FD-1E44-4D7D-B216-58E9D3365AD1}" type="slidenum">
              <a:rPr lang="zh-TW" altLang="en-US" smtClean="0">
                <a:latin typeface="Antique Olive" pitchFamily="34" charset="0"/>
              </a:rPr>
              <a:pPr/>
              <a:t>36</a:t>
            </a:fld>
            <a:endParaRPr lang="en-US" altLang="zh-TW" dirty="0" smtClean="0">
              <a:latin typeface="Antique Olive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15416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7B5C27-EADB-4E7C-A998-1A5DAA1368EA}" type="slidenum">
              <a:rPr lang="zh-TW" altLang="en-US" smtClean="0">
                <a:latin typeface="Antique Olive" pitchFamily="34" charset="0"/>
              </a:rPr>
              <a:pPr/>
              <a:t>37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16810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8919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084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0456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5760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ACE013B-AD48-4C4C-B7C5-A3BEBD2A7DB5}" type="slidenum">
              <a:rPr lang="zh-TW" altLang="en-US" smtClean="0">
                <a:latin typeface="Antique Olive" pitchFamily="34" charset="0"/>
              </a:rPr>
              <a:pPr/>
              <a:t>44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593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814513" y="214313"/>
            <a:ext cx="2892425" cy="2170112"/>
          </a:xfrm>
          <a:ln/>
        </p:spPr>
      </p:sp>
      <p:sp>
        <p:nvSpPr>
          <p:cNvPr id="59396" name="Notes Placeholder 2"/>
          <p:cNvSpPr>
            <a:spLocks noGrp="1"/>
          </p:cNvSpPr>
          <p:nvPr>
            <p:ph type="body" idx="1"/>
          </p:nvPr>
        </p:nvSpPr>
        <p:spPr>
          <a:xfrm>
            <a:off x="338348" y="2651572"/>
            <a:ext cx="6062187" cy="6474768"/>
          </a:xfrm>
          <a:noFill/>
        </p:spPr>
        <p:txBody>
          <a:bodyPr lIns="91430" tIns="45715" rIns="91430" bIns="45715"/>
          <a:lstStyle/>
          <a:p>
            <a:pPr eaLnBrk="1" hangingPunct="1">
              <a:spcBef>
                <a:spcPct val="0"/>
              </a:spcBef>
            </a:pPr>
            <a:r>
              <a:rPr lang="en-US" altLang="zh-TW" smtClean="0"/>
              <a:t>Suppose Tom and Sue each like a diet that is half coffee and half pine nuts.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mtClean="0"/>
              <a:t>Without trade,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Susan gathers 8 pounds of coffee in 2 hours and spends her remaining 4 hours of work gathering pine nuts to get the 8 pounds she wants.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Tom gathers 8 pounds of pine nuts in 2 hours and then spends his remaining 4 hours picking coffee to get 8 pounds.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Each consumes 8 pounds of each good.  The total output of food is 32 pounds.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mtClean="0"/>
              <a:t>If Susan and Tom specialize and trade,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Susan spends all her time picking coffee and produces 24 pounds.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Tom spends all his time gathering pine nuts and produces 24 pounds.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Together Tom and Sue produce 48 pounds of food.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They trade 12 pounds of nuts for 12 pounds of coffee and each person has 4 pounds more of each good than he could produce himself.</a:t>
            </a:r>
          </a:p>
          <a:p>
            <a:pPr lvl="3" eaLnBrk="1" hangingPunct="1">
              <a:spcBef>
                <a:spcPct val="0"/>
              </a:spcBef>
            </a:pPr>
            <a:r>
              <a:rPr lang="en-US" altLang="zh-TW" smtClean="0"/>
              <a:t>Through trade, each person gets 4 more pounds of coffee and nuts to consume.</a:t>
            </a:r>
          </a:p>
          <a:p>
            <a:pPr eaLnBrk="1" hangingPunct="1">
              <a:spcBef>
                <a:spcPct val="0"/>
              </a:spcBef>
            </a:pPr>
            <a:endParaRPr lang="en-US" altLang="zh-TW" smtClean="0"/>
          </a:p>
          <a:p>
            <a:pPr eaLnBrk="1" hangingPunct="1">
              <a:spcBef>
                <a:spcPct val="0"/>
              </a:spcBef>
            </a:pPr>
            <a:endParaRPr lang="en-US" altLang="zh-TW" smtClean="0"/>
          </a:p>
          <a:p>
            <a:pPr eaLnBrk="1" hangingPunct="1">
              <a:spcBef>
                <a:spcPct val="0"/>
              </a:spcBef>
            </a:pPr>
            <a:r>
              <a:rPr lang="en-US" altLang="zh-TW" smtClean="0"/>
              <a:t>From time-to-time, one country or a group of countries finds the actions of a particular country so reprehensible that the countries impose trade restrictions on the offending country. 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mtClean="0"/>
              <a:t>Examples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In 1961, the UN passed a resolution for sanctions against South Africa because of their apartheid practices. 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After the first Gulf War, the US imposed sanctions on Iraq as an incentive for  Iraq to allow UN weapons inspectors to act and move freely in Iraq.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The US also has trade sanctions against Iran, North Korea, and Cuba.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mtClean="0"/>
              <a:t>You can now see why trade sanctions can be a powerful weapon in international relations. 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TW" smtClean="0"/>
              <a:t>By limiting the goods a country can trade or by trying to ban outright any trading with a country, the consumption options in that country decrease and the country is made worse off.</a:t>
            </a:r>
          </a:p>
          <a:p>
            <a:pPr lvl="3" eaLnBrk="1" hangingPunct="1">
              <a:spcBef>
                <a:spcPct val="0"/>
              </a:spcBef>
            </a:pPr>
            <a:r>
              <a:rPr lang="en-US" altLang="zh-TW" smtClean="0"/>
              <a:t>The countries imposing the sanctions have many possible trading partners so while sanctions hurt these countries, the costs are lower than they are for the offending country.</a:t>
            </a:r>
          </a:p>
          <a:p>
            <a:pPr eaLnBrk="1" hangingPunct="1">
              <a:spcBef>
                <a:spcPct val="0"/>
              </a:spcBef>
            </a:pPr>
            <a:endParaRPr lang="en-US" altLang="zh-TW" smtClean="0"/>
          </a:p>
        </p:txBody>
      </p:sp>
      <p:sp>
        <p:nvSpPr>
          <p:cNvPr id="59397" name="Slide Number Placeholder 3"/>
          <p:cNvSpPr txBox="1">
            <a:spLocks noGrp="1"/>
          </p:cNvSpPr>
          <p:nvPr/>
        </p:nvSpPr>
        <p:spPr bwMode="auto">
          <a:xfrm>
            <a:off x="3815373" y="9371285"/>
            <a:ext cx="2918831" cy="49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1A5056DB-18B4-4320-AE25-01E1F5053E66}" type="slidenum">
              <a:rPr lang="zh-TW" altLang="en-US">
                <a:latin typeface="Calibri" pitchFamily="34" charset="0"/>
              </a:rPr>
              <a:pPr algn="r"/>
              <a:t>44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219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588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77A677-9E51-4589-8EF0-78A1D63EDDE4}" type="slidenum">
              <a:rPr lang="zh-TW" altLang="en-US" smtClean="0">
                <a:latin typeface="Antique Olive" pitchFamily="34" charset="0"/>
              </a:rPr>
              <a:pPr/>
              <a:t>4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98568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09BF99-1AF8-4827-A19F-323D8B2DA6C2}" type="slidenum">
              <a:rPr lang="zh-TW" altLang="en-US" smtClean="0">
                <a:latin typeface="Antique Olive" pitchFamily="34" charset="0"/>
              </a:rPr>
              <a:pPr/>
              <a:t>46</a:t>
            </a:fld>
            <a:endParaRPr lang="en-US" altLang="zh-TW" dirty="0" smtClean="0">
              <a:latin typeface="Antique Olive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98139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DC2666-D6DF-4531-9629-3A2ED4929DB2}" type="slidenum">
              <a:rPr lang="zh-TW" altLang="en-US" smtClean="0">
                <a:latin typeface="Antique Olive" pitchFamily="34" charset="0"/>
              </a:rPr>
              <a:pPr/>
              <a:t>47</a:t>
            </a:fld>
            <a:endParaRPr lang="en-US" altLang="zh-TW" dirty="0" smtClean="0">
              <a:latin typeface="Antique Olive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36593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8B8C8F-0520-42DD-8003-D57D37F9052C}" type="slidenum">
              <a:rPr lang="zh-TW" altLang="en-US" smtClean="0">
                <a:latin typeface="Antique Olive" pitchFamily="34" charset="0"/>
              </a:rPr>
              <a:pPr/>
              <a:t>48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74168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1890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9E2FDE8-FC97-44D3-918B-A0DA1E4B568E}" type="slidenum">
              <a:rPr lang="zh-TW" altLang="en-US" smtClean="0">
                <a:latin typeface="Antique Olive" pitchFamily="34" charset="0"/>
              </a:rPr>
              <a:pPr/>
              <a:t>50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665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814513" y="214313"/>
            <a:ext cx="2892425" cy="2170112"/>
          </a:xfrm>
          <a:ln/>
        </p:spPr>
      </p:sp>
      <p:sp>
        <p:nvSpPr>
          <p:cNvPr id="66564" name="Notes Placeholder 2"/>
          <p:cNvSpPr>
            <a:spLocks noGrp="1"/>
          </p:cNvSpPr>
          <p:nvPr>
            <p:ph type="body" idx="1"/>
          </p:nvPr>
        </p:nvSpPr>
        <p:spPr>
          <a:xfrm>
            <a:off x="338348" y="2651572"/>
            <a:ext cx="6062187" cy="6474768"/>
          </a:xfrm>
          <a:noFill/>
        </p:spPr>
        <p:txBody>
          <a:bodyPr lIns="91430" tIns="45715" rIns="91430" bIns="45715"/>
          <a:lstStyle/>
          <a:p>
            <a:pPr marL="236538" indent="-236538" eaLnBrk="1" hangingPunct="1">
              <a:spcBef>
                <a:spcPct val="0"/>
              </a:spcBef>
            </a:pPr>
            <a:r>
              <a:rPr lang="en-US" altLang="zh-TW" smtClean="0"/>
              <a:t>There can be a general change in production technology that applies about equally to all products in an economy. </a:t>
            </a:r>
          </a:p>
          <a:p>
            <a:pPr lvl="1" indent="-220663" eaLnBrk="1" hangingPunct="1">
              <a:spcBef>
                <a:spcPct val="0"/>
              </a:spcBef>
            </a:pPr>
            <a:r>
              <a:rPr lang="en-US" altLang="zh-TW" smtClean="0"/>
              <a:t>Email, cell phones, supply chain improvements are examples of changes that make everyone in the economy more productive.</a:t>
            </a:r>
          </a:p>
          <a:p>
            <a:pPr lvl="1" indent="-220663" eaLnBrk="1" hangingPunct="1">
              <a:spcBef>
                <a:spcPct val="0"/>
              </a:spcBef>
            </a:pPr>
            <a:r>
              <a:rPr lang="en-US" altLang="zh-TW" smtClean="0"/>
              <a:t>With general technical change, the production possibilities curve shifts out along both axes.</a:t>
            </a:r>
          </a:p>
          <a:p>
            <a:pPr marL="236538" indent="-236538" eaLnBrk="1" hangingPunct="1">
              <a:spcBef>
                <a:spcPct val="0"/>
              </a:spcBef>
            </a:pPr>
            <a:endParaRPr lang="en-US" altLang="zh-TW" smtClean="0"/>
          </a:p>
          <a:p>
            <a:pPr marL="236538" indent="-236538" eaLnBrk="1" hangingPunct="1">
              <a:spcBef>
                <a:spcPct val="0"/>
              </a:spcBef>
            </a:pPr>
            <a:r>
              <a:rPr lang="en-US" altLang="zh-TW" smtClean="0"/>
              <a:t>In other cases, technology may affect only one good.  This graph shows a technical change that increases the productivity of workers picking coffee but not those collecting nuts.</a:t>
            </a:r>
          </a:p>
          <a:p>
            <a:pPr marL="236538" indent="-236538" eaLnBrk="1" hangingPunct="1">
              <a:spcBef>
                <a:spcPct val="0"/>
              </a:spcBef>
            </a:pPr>
            <a:r>
              <a:rPr lang="en-US" altLang="zh-TW" smtClean="0"/>
              <a:t>In a similar way, technical change could increase the productivity of workers collecting nuts but not those picking coffee.</a:t>
            </a:r>
          </a:p>
        </p:txBody>
      </p:sp>
      <p:sp>
        <p:nvSpPr>
          <p:cNvPr id="66565" name="Slide Number Placeholder 3"/>
          <p:cNvSpPr txBox="1">
            <a:spLocks noGrp="1"/>
          </p:cNvSpPr>
          <p:nvPr/>
        </p:nvSpPr>
        <p:spPr bwMode="auto">
          <a:xfrm>
            <a:off x="3815373" y="9371285"/>
            <a:ext cx="2918831" cy="49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535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53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F13CBB11-9800-4AAC-A8B8-E0CAD04C8A4D}" type="slidenum">
              <a:rPr lang="zh-TW" altLang="en-US">
                <a:latin typeface="Calibri" pitchFamily="34" charset="0"/>
              </a:rPr>
              <a:pPr algn="r"/>
              <a:t>50</a:t>
            </a:fld>
            <a:endParaRPr lang="en-US" altLang="zh-TW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9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AC08561-0BD6-4709-8058-86FEAF15BF25}" type="slidenum">
              <a:rPr lang="zh-TW" altLang="en-US" smtClean="0">
                <a:latin typeface="Antique Olive" pitchFamily="34" charset="0"/>
              </a:rPr>
              <a:pPr/>
              <a:t>51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63023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8688" y="777875"/>
            <a:ext cx="4878387" cy="36591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1152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731C53-A662-4500-9A74-686F7F1506C1}" type="slidenum">
              <a:rPr lang="zh-TW" altLang="en-US" smtClean="0">
                <a:latin typeface="Antique Olive" pitchFamily="34" charset="0"/>
              </a:rPr>
              <a:pPr/>
              <a:t>53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97383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812051B-0497-412D-95AC-98CBEDEAC3F1}" type="slidenum">
              <a:rPr lang="zh-TW" altLang="en-US" smtClean="0">
                <a:latin typeface="Antique Olive" pitchFamily="34" charset="0"/>
              </a:rPr>
              <a:pPr/>
              <a:t>54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56199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536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EA0BD60-444E-4C9B-A144-DD1D7D2100BA}" type="slidenum">
              <a:rPr lang="zh-TW" altLang="en-US" smtClean="0">
                <a:latin typeface="Antique Olive" pitchFamily="34" charset="0"/>
              </a:rPr>
              <a:pPr/>
              <a:t>5</a:t>
            </a:fld>
            <a:endParaRPr lang="en-US" altLang="zh-TW" smtClean="0">
              <a:latin typeface="Antique Olive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168535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510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85968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3099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5451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3202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8969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7275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8516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7524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8688" y="777875"/>
            <a:ext cx="4878387" cy="36591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EEB84-A78F-4289-A46B-F9141456B214}" type="slidenum">
              <a:rPr lang="zh-TW" altLang="en-US" smtClean="0">
                <a:solidFill>
                  <a:prstClr val="black"/>
                </a:solidFill>
              </a:rPr>
              <a:pPr/>
              <a:t>67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2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2340C7-2FF0-4F0E-B3DA-5BF58E42962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20483" name="Rectangle 5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939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169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572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894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7D8D1B-C405-4CB5-AD6C-9A252A58AEB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385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 userDrawn="1"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zh-TW" altLang="zh-TW" sz="2400" b="0">
              <a:ea typeface="新細明體" pitchFamily="18" charset="-120"/>
            </a:endParaRPr>
          </a:p>
        </p:txBody>
      </p:sp>
      <p:sp>
        <p:nvSpPr>
          <p:cNvPr id="186435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096963"/>
            <a:ext cx="7678737" cy="143192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186436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A2FE55A-23CF-479E-9123-9464BACD42B4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2" name="Rectangle 69"/>
          <p:cNvSpPr txBox="1">
            <a:spLocks noChangeArrowheads="1"/>
          </p:cNvSpPr>
          <p:nvPr userDrawn="1"/>
        </p:nvSpPr>
        <p:spPr bwMode="auto">
          <a:xfrm>
            <a:off x="6948264" y="6285781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/51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21994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6573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064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442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309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744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79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205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75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94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930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2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FE6CB3-0876-4E9B-8F39-BFE5642461D7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國立暨南國際大學核心通識課程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6BF401-F30B-460F-8664-AEE1B0A5F9EF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5EB35F-F040-41B5-8D7D-771C735398B5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F07AA6-D3E5-4092-8C52-B72B3835B5EC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450D60-DEED-4AAF-AF1C-9B6455A50A87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7B694-8C62-4423-A13D-32025F7B9C12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aseline="0"/>
            </a:lvl1pPr>
          </a:lstStyle>
          <a:p>
            <a:pPr lvl="0"/>
            <a:endParaRPr lang="zh-TW" alt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98400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85347" name="Rectangle 3"/>
            <p:cNvSpPr>
              <a:spLocks noChangeArrowheads="1"/>
            </p:cNvSpPr>
            <p:nvPr userDrawn="1"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8" name="Rectangle 4"/>
            <p:cNvSpPr>
              <a:spLocks noChangeArrowheads="1"/>
            </p:cNvSpPr>
            <p:nvPr userDrawn="1"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49" name="Rectangle 5"/>
            <p:cNvSpPr>
              <a:spLocks noChangeArrowheads="1"/>
            </p:cNvSpPr>
            <p:nvPr userDrawn="1"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0" name="Rectangle 6"/>
            <p:cNvSpPr>
              <a:spLocks noChangeArrowheads="1"/>
            </p:cNvSpPr>
            <p:nvPr userDrawn="1"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1" name="Rectangle 7"/>
            <p:cNvSpPr>
              <a:spLocks noChangeArrowheads="1"/>
            </p:cNvSpPr>
            <p:nvPr userDrawn="1"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2" name="Rectangle 8"/>
            <p:cNvSpPr>
              <a:spLocks noChangeArrowheads="1"/>
            </p:cNvSpPr>
            <p:nvPr userDrawn="1"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3" name="Rectangle 9"/>
            <p:cNvSpPr>
              <a:spLocks noChangeArrowheads="1"/>
            </p:cNvSpPr>
            <p:nvPr userDrawn="1"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4" name="Rectangle 10"/>
            <p:cNvSpPr>
              <a:spLocks noChangeArrowheads="1"/>
            </p:cNvSpPr>
            <p:nvPr userDrawn="1"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5" name="Rectangle 11"/>
            <p:cNvSpPr>
              <a:spLocks noChangeArrowheads="1"/>
            </p:cNvSpPr>
            <p:nvPr userDrawn="1"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6" name="Rectangle 12"/>
            <p:cNvSpPr>
              <a:spLocks noChangeArrowheads="1"/>
            </p:cNvSpPr>
            <p:nvPr userDrawn="1"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7" name="Rectangle 13"/>
            <p:cNvSpPr>
              <a:spLocks noChangeArrowheads="1"/>
            </p:cNvSpPr>
            <p:nvPr userDrawn="1"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8" name="Rectangle 14"/>
            <p:cNvSpPr>
              <a:spLocks noChangeArrowheads="1"/>
            </p:cNvSpPr>
            <p:nvPr userDrawn="1"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59" name="Rectangle 15"/>
            <p:cNvSpPr>
              <a:spLocks noChangeArrowheads="1"/>
            </p:cNvSpPr>
            <p:nvPr userDrawn="1"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0" name="Rectangle 16"/>
            <p:cNvSpPr>
              <a:spLocks noChangeArrowheads="1"/>
            </p:cNvSpPr>
            <p:nvPr userDrawn="1"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1" name="Rectangle 17"/>
            <p:cNvSpPr>
              <a:spLocks noChangeArrowheads="1"/>
            </p:cNvSpPr>
            <p:nvPr userDrawn="1"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2" name="Rectangle 18"/>
            <p:cNvSpPr>
              <a:spLocks noChangeArrowheads="1"/>
            </p:cNvSpPr>
            <p:nvPr userDrawn="1"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3" name="Rectangle 19"/>
            <p:cNvSpPr>
              <a:spLocks noChangeArrowheads="1"/>
            </p:cNvSpPr>
            <p:nvPr userDrawn="1"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4" name="Rectangle 20"/>
            <p:cNvSpPr>
              <a:spLocks noChangeArrowheads="1"/>
            </p:cNvSpPr>
            <p:nvPr userDrawn="1"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5" name="Rectangle 21"/>
            <p:cNvSpPr>
              <a:spLocks noChangeArrowheads="1"/>
            </p:cNvSpPr>
            <p:nvPr userDrawn="1"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6" name="Rectangle 22"/>
            <p:cNvSpPr>
              <a:spLocks noChangeArrowheads="1"/>
            </p:cNvSpPr>
            <p:nvPr userDrawn="1"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7" name="Rectangle 23"/>
            <p:cNvSpPr>
              <a:spLocks noChangeArrowheads="1"/>
            </p:cNvSpPr>
            <p:nvPr userDrawn="1"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8" name="Rectangle 24"/>
            <p:cNvSpPr>
              <a:spLocks noChangeArrowheads="1"/>
            </p:cNvSpPr>
            <p:nvPr userDrawn="1"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69" name="Rectangle 25"/>
            <p:cNvSpPr>
              <a:spLocks noChangeArrowheads="1"/>
            </p:cNvSpPr>
            <p:nvPr userDrawn="1"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0" name="Rectangle 26"/>
            <p:cNvSpPr>
              <a:spLocks noChangeArrowheads="1"/>
            </p:cNvSpPr>
            <p:nvPr userDrawn="1"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1" name="Rectangle 27"/>
            <p:cNvSpPr>
              <a:spLocks noChangeArrowheads="1"/>
            </p:cNvSpPr>
            <p:nvPr userDrawn="1"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2" name="Rectangle 28"/>
            <p:cNvSpPr>
              <a:spLocks noChangeArrowheads="1"/>
            </p:cNvSpPr>
            <p:nvPr userDrawn="1"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3" name="Rectangle 29"/>
            <p:cNvSpPr>
              <a:spLocks noChangeArrowheads="1"/>
            </p:cNvSpPr>
            <p:nvPr userDrawn="1"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4" name="Rectangle 30"/>
            <p:cNvSpPr>
              <a:spLocks noChangeArrowheads="1"/>
            </p:cNvSpPr>
            <p:nvPr userDrawn="1"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5" name="Rectangle 31"/>
            <p:cNvSpPr>
              <a:spLocks noChangeArrowheads="1"/>
            </p:cNvSpPr>
            <p:nvPr userDrawn="1"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6" name="Rectangle 32"/>
            <p:cNvSpPr>
              <a:spLocks noChangeArrowheads="1"/>
            </p:cNvSpPr>
            <p:nvPr userDrawn="1"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7" name="Rectangle 33"/>
            <p:cNvSpPr>
              <a:spLocks noChangeArrowheads="1"/>
            </p:cNvSpPr>
            <p:nvPr userDrawn="1"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8" name="Rectangle 34"/>
            <p:cNvSpPr>
              <a:spLocks noChangeArrowheads="1"/>
            </p:cNvSpPr>
            <p:nvPr userDrawn="1"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79" name="Rectangle 35"/>
            <p:cNvSpPr>
              <a:spLocks noChangeArrowheads="1"/>
            </p:cNvSpPr>
            <p:nvPr userDrawn="1"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0" name="Rectangle 36"/>
            <p:cNvSpPr>
              <a:spLocks noChangeArrowheads="1"/>
            </p:cNvSpPr>
            <p:nvPr userDrawn="1"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1" name="Rectangle 37"/>
            <p:cNvSpPr>
              <a:spLocks noChangeArrowheads="1"/>
            </p:cNvSpPr>
            <p:nvPr userDrawn="1"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2" name="Rectangle 38"/>
            <p:cNvSpPr>
              <a:spLocks noChangeArrowheads="1"/>
            </p:cNvSpPr>
            <p:nvPr userDrawn="1"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3" name="Rectangle 39"/>
            <p:cNvSpPr>
              <a:spLocks noChangeArrowheads="1"/>
            </p:cNvSpPr>
            <p:nvPr userDrawn="1"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4" name="Rectangle 40"/>
            <p:cNvSpPr>
              <a:spLocks noChangeArrowheads="1"/>
            </p:cNvSpPr>
            <p:nvPr userDrawn="1"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5" name="Rectangle 41"/>
            <p:cNvSpPr>
              <a:spLocks noChangeArrowheads="1"/>
            </p:cNvSpPr>
            <p:nvPr userDrawn="1"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6" name="Rectangle 42"/>
            <p:cNvSpPr>
              <a:spLocks noChangeArrowheads="1"/>
            </p:cNvSpPr>
            <p:nvPr userDrawn="1"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7" name="Rectangle 43"/>
            <p:cNvSpPr>
              <a:spLocks noChangeArrowheads="1"/>
            </p:cNvSpPr>
            <p:nvPr userDrawn="1"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8" name="Rectangle 44"/>
            <p:cNvSpPr>
              <a:spLocks noChangeArrowheads="1"/>
            </p:cNvSpPr>
            <p:nvPr userDrawn="1"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89" name="Rectangle 45"/>
            <p:cNvSpPr>
              <a:spLocks noChangeArrowheads="1"/>
            </p:cNvSpPr>
            <p:nvPr userDrawn="1"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0" name="Rectangle 46"/>
            <p:cNvSpPr>
              <a:spLocks noChangeArrowheads="1"/>
            </p:cNvSpPr>
            <p:nvPr userDrawn="1"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1" name="Rectangle 47"/>
            <p:cNvSpPr>
              <a:spLocks noChangeArrowheads="1"/>
            </p:cNvSpPr>
            <p:nvPr userDrawn="1"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2" name="Rectangle 48"/>
            <p:cNvSpPr>
              <a:spLocks noChangeArrowheads="1"/>
            </p:cNvSpPr>
            <p:nvPr userDrawn="1"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3" name="Rectangle 49"/>
            <p:cNvSpPr>
              <a:spLocks noChangeArrowheads="1"/>
            </p:cNvSpPr>
            <p:nvPr userDrawn="1"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4" name="Rectangle 50"/>
            <p:cNvSpPr>
              <a:spLocks noChangeArrowheads="1"/>
            </p:cNvSpPr>
            <p:nvPr userDrawn="1"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5" name="Rectangle 51"/>
            <p:cNvSpPr>
              <a:spLocks noChangeArrowheads="1"/>
            </p:cNvSpPr>
            <p:nvPr userDrawn="1"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6" name="Rectangle 52"/>
            <p:cNvSpPr>
              <a:spLocks noChangeArrowheads="1"/>
            </p:cNvSpPr>
            <p:nvPr userDrawn="1"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7" name="Rectangle 53"/>
            <p:cNvSpPr>
              <a:spLocks noChangeArrowheads="1"/>
            </p:cNvSpPr>
            <p:nvPr userDrawn="1"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8" name="Rectangle 54"/>
            <p:cNvSpPr>
              <a:spLocks noChangeArrowheads="1"/>
            </p:cNvSpPr>
            <p:nvPr userDrawn="1"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399" name="Rectangle 55"/>
            <p:cNvSpPr>
              <a:spLocks noChangeArrowheads="1"/>
            </p:cNvSpPr>
            <p:nvPr userDrawn="1"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0" name="Rectangle 56"/>
            <p:cNvSpPr>
              <a:spLocks noChangeArrowheads="1"/>
            </p:cNvSpPr>
            <p:nvPr userDrawn="1"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1" name="Rectangle 57"/>
            <p:cNvSpPr>
              <a:spLocks noChangeArrowheads="1"/>
            </p:cNvSpPr>
            <p:nvPr userDrawn="1"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2" name="Rectangle 58"/>
            <p:cNvSpPr>
              <a:spLocks noChangeArrowheads="1"/>
            </p:cNvSpPr>
            <p:nvPr userDrawn="1"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3" name="Rectangle 59"/>
            <p:cNvSpPr>
              <a:spLocks noChangeArrowheads="1"/>
            </p:cNvSpPr>
            <p:nvPr userDrawn="1"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4" name="Rectangle 60"/>
            <p:cNvSpPr>
              <a:spLocks noChangeArrowheads="1"/>
            </p:cNvSpPr>
            <p:nvPr userDrawn="1"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5" name="Rectangle 61"/>
            <p:cNvSpPr>
              <a:spLocks noChangeArrowheads="1"/>
            </p:cNvSpPr>
            <p:nvPr userDrawn="1"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6" name="Rectangle 62"/>
            <p:cNvSpPr>
              <a:spLocks noChangeArrowheads="1"/>
            </p:cNvSpPr>
            <p:nvPr userDrawn="1"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7" name="Rectangle 63"/>
            <p:cNvSpPr>
              <a:spLocks noChangeArrowheads="1"/>
            </p:cNvSpPr>
            <p:nvPr userDrawn="1"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185408" name="Rectangle 64"/>
            <p:cNvSpPr>
              <a:spLocks noChangeArrowheads="1"/>
            </p:cNvSpPr>
            <p:nvPr userDrawn="1"/>
          </p:nvSpPr>
          <p:spPr bwMode="blackGray">
            <a:xfrm>
              <a:off x="0" y="618"/>
              <a:ext cx="4378" cy="47"/>
            </a:xfrm>
            <a:prstGeom prst="rect">
              <a:avLst/>
            </a:prstGeom>
            <a:solidFill>
              <a:schemeClr val="hlink">
                <a:alpha val="5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192088"/>
            <a:ext cx="816292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85411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/>
            </a:lvl1pPr>
          </a:lstStyle>
          <a:p>
            <a:fld id="{BF91458E-1A2C-4443-9F2D-7F79E6A0CA1D}" type="datetime1">
              <a:rPr lang="zh-TW" altLang="en-US" smtClean="0"/>
              <a:t>2020/9/29</a:t>
            </a:fld>
            <a:endParaRPr lang="en-US" altLang="zh-TW"/>
          </a:p>
        </p:txBody>
      </p:sp>
      <p:sp>
        <p:nvSpPr>
          <p:cNvPr id="185412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/>
            </a:lvl1pPr>
          </a:lstStyle>
          <a:p>
            <a:endParaRPr lang="en-US" altLang="zh-TW"/>
          </a:p>
        </p:txBody>
      </p:sp>
      <p:sp>
        <p:nvSpPr>
          <p:cNvPr id="71" name="Rectangle 69"/>
          <p:cNvSpPr txBox="1">
            <a:spLocks noChangeArrowheads="1"/>
          </p:cNvSpPr>
          <p:nvPr userDrawn="1"/>
        </p:nvSpPr>
        <p:spPr bwMode="auto">
          <a:xfrm>
            <a:off x="6950075" y="6284658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b="0" kern="1200">
                <a:solidFill>
                  <a:schemeClr val="tx1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B658BF2E-D629-473E-96FA-B044A90FBC41}" type="slidenum">
              <a:rPr lang="en-US" altLang="zh-TW" smtClean="0"/>
              <a:pPr>
                <a:defRPr/>
              </a:pPr>
              <a:t>‹#›</a:t>
            </a:fld>
            <a:r>
              <a:rPr lang="en-US" altLang="zh-TW" dirty="0" smtClean="0"/>
              <a:t>/52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729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Verdan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39F6-9751-4743-A577-2ADDC655E5C5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5BAB-9709-4463-8E2A-911215B9B5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5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tw/url?sa=i&amp;rct=j&amp;q=&amp;esrc=s&amp;frm=1&amp;source=images&amp;cd=&amp;cad=rja&amp;uact=8&amp;docid=GoVc-vemagja0M&amp;tbnid=YogT9CoI_ain3M:&amp;ved=0CAUQjRw&amp;url=http://www.mic-global.net/intelligence/pop/speakerdata.asp?no=SPEA093021&amp;ei=mmnPU78K0-zwBe_ggYAJ&amp;psig=AFQjCNFjq-bKIj_rvDOhIOxi_-4Ulj1usA&amp;ust=1406188312619059" TargetMode="External"/><Relationship Id="rId5" Type="http://schemas.openxmlformats.org/officeDocument/2006/relationships/hyperlink" Target="http://www.sonystyle.com/webapp/wcs/stores/servlet/ProductDisplay?catalogId=10551&amp;storeId=10151&amp;langId=-1&amp;productId=8198552921666327041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file:///C:\Documents%20and%20Settings\clchen\&#26700;&#38754;\2011_Spring\&#21488;&#21271;&#34269;&#34899;&#22823;&#23416;&#28436;&#35611;\Maserati.wmv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Documents%20and%20Settings\clchen\&#26700;&#38754;\&#22283;&#38450;&#22823;&#23416;\Maserati.wmv" TargetMode="External"/><Relationship Id="rId5" Type="http://schemas.openxmlformats.org/officeDocument/2006/relationships/hyperlink" Target="http://www.youtube.com/watch?v=k95OxlFnYc4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3892" y="1329735"/>
            <a:ext cx="8964612" cy="2585323"/>
          </a:xfrm>
        </p:spPr>
        <p:txBody>
          <a:bodyPr/>
          <a:lstStyle/>
          <a:p>
            <a:pPr indent="-2063750" algn="ctr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TW" altLang="en-US" sz="4800" b="1" dirty="0" smtClean="0">
                <a:solidFill>
                  <a:srgbClr val="0033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從經濟學看世界</a:t>
            </a:r>
            <a:r>
              <a:rPr lang="en-US" altLang="zh-TW" sz="5400" b="1" dirty="0" smtClean="0">
                <a:solidFill>
                  <a:srgbClr val="0033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5400" b="1" dirty="0" smtClean="0">
                <a:solidFill>
                  <a:srgbClr val="0033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5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5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60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比較利益</a:t>
            </a:r>
            <a:r>
              <a:rPr lang="zh-TW" altLang="en-US" sz="6000" b="1" dirty="0" smtClean="0">
                <a:solidFill>
                  <a:srgbClr val="9966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的存在</a:t>
            </a:r>
            <a:endParaRPr lang="en-US" altLang="zh-TW" sz="6000" b="1" dirty="0">
              <a:solidFill>
                <a:srgbClr val="996633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9166" y="5445224"/>
            <a:ext cx="7776864" cy="1701552"/>
          </a:xfrm>
        </p:spPr>
        <p:txBody>
          <a:bodyPr/>
          <a:lstStyle/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陳建良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zh-TW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國立暨南國際大學經濟學系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Aft>
                <a:spcPct val="10000"/>
              </a:spcAft>
            </a:pP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Sept., 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altLang="zh-TW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35496" y="-23528"/>
            <a:ext cx="9144000" cy="5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zh-TW" altLang="en-US" sz="2800" dirty="0" smtClean="0">
                <a:solidFill>
                  <a:schemeClr val="accent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國立暨南國際大學</a:t>
            </a:r>
            <a:endParaRPr lang="en-US" altLang="zh-TW" sz="2800" dirty="0" smtClean="0">
              <a:solidFill>
                <a:schemeClr val="accent4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998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1200" y="111403"/>
            <a:ext cx="8162925" cy="187743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production possibility curve </a:t>
            </a:r>
            <a:b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production possibility frontier</a:t>
            </a:r>
            <a:endParaRPr lang="zh-TW" altLang="en-US" sz="32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3588" y="2037477"/>
            <a:ext cx="8110537" cy="4703891"/>
          </a:xfrm>
        </p:spPr>
        <p:txBody>
          <a:bodyPr/>
          <a:lstStyle/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一個人可用資源達到的生產最大可能組合的上界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(upper bound)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，用圖形來表達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，某人有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小時，可以生產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財貨，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或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財貨，或其間的各種組合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多生產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的機會成本是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又例如：某人有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小時，可以生產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財貨，或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16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財貨，或其間的各種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組合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多生產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X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的機會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成本是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單位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Y</a:t>
            </a: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成本表現在生產可能線的斜率上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斜率高低，就代表機會成本的大小</a:t>
            </a:r>
            <a:endParaRPr lang="en-US" altLang="zh-TW" sz="2400" dirty="0" smtClean="0">
              <a:solidFill>
                <a:srgbClr val="A5002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試著畫圖理解</a:t>
            </a:r>
            <a:endParaRPr lang="en-US" altLang="zh-TW" sz="2400" dirty="0">
              <a:solidFill>
                <a:srgbClr val="A5002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3588" y="2348880"/>
            <a:ext cx="8110537" cy="41910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假設有甲乙兩人，分別會生產蔬菜和肉類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每人每天都有八小時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甲的產量是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蔬菜或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肉類，或其間各種組合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乙的產量是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蔬菜或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肉類，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或其間各種組合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在同樣的時間下，乙在兩種產品的生產量比甲少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甲每小時可以生產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單位蔬菜或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單位肉類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乙每小時可以生產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單位蔬菜或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單位肉類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81200" y="44624"/>
            <a:ext cx="8162925" cy="187743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production possibility curve </a:t>
            </a:r>
            <a:b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2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production possibility frontier</a:t>
            </a:r>
            <a:endParaRPr lang="zh-TW" altLang="en-US" sz="3200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88640"/>
            <a:ext cx="8162925" cy="76944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生產可能線：絕對利益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412776"/>
            <a:ext cx="7979667" cy="41910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要生產同樣數量的產品，乙要花比甲更多的時間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要生產同樣的蔬菜，乙要比甲多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花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時間；要生產同樣的肉類，乙要比甲多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花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這時候甲相對乙而言是有絕對利益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乙對甲而言是沒有絕對利益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就是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利益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乙似乎笨手笨腳，但是，乙是不是就不要生產，讓甲一個人生產就好？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在此情況下，乙是不是有比較利益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有比較利益，就存在分工的好處</a:t>
            </a:r>
            <a:endParaRPr lang="zh-TW" altLang="en-US" sz="2400" dirty="0">
              <a:solidFill>
                <a:srgbClr val="A5002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88640"/>
            <a:ext cx="8162925" cy="76944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線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絕對利益</a:t>
            </a:r>
            <a:endParaRPr lang="zh-TW" altLang="en-US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1763688" y="1700808"/>
            <a:ext cx="0" cy="4104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接點 5"/>
          <p:cNvCxnSpPr/>
          <p:nvPr/>
        </p:nvCxnSpPr>
        <p:spPr bwMode="auto">
          <a:xfrm>
            <a:off x="1763688" y="5805264"/>
            <a:ext cx="4896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接點 7"/>
          <p:cNvCxnSpPr/>
          <p:nvPr/>
        </p:nvCxnSpPr>
        <p:spPr bwMode="auto">
          <a:xfrm>
            <a:off x="1763688" y="3212976"/>
            <a:ext cx="2232248" cy="25922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/>
          <p:cNvCxnSpPr/>
          <p:nvPr/>
        </p:nvCxnSpPr>
        <p:spPr bwMode="auto">
          <a:xfrm>
            <a:off x="1763688" y="2348880"/>
            <a:ext cx="4536504" cy="3456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字方塊 10"/>
          <p:cNvSpPr txBox="1"/>
          <p:nvPr/>
        </p:nvSpPr>
        <p:spPr>
          <a:xfrm>
            <a:off x="3995936" y="1589891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兩條生產可能線不重疊，上方的一條就有絕對利益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5536" y="158989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Y</a:t>
            </a:r>
            <a:r>
              <a:rPr lang="zh-TW" altLang="en-US" sz="2400" dirty="0" smtClean="0"/>
              <a:t>財貨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084168" y="6063679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</a:t>
            </a:r>
            <a:r>
              <a:rPr lang="zh-TW" altLang="en-US" sz="2400" dirty="0" smtClean="0"/>
              <a:t>財貨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 bwMode="auto">
          <a:xfrm flipH="1">
            <a:off x="3779912" y="4221088"/>
            <a:ext cx="2520280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單箭頭接點 18"/>
          <p:cNvCxnSpPr/>
          <p:nvPr/>
        </p:nvCxnSpPr>
        <p:spPr bwMode="auto">
          <a:xfrm flipH="1">
            <a:off x="4211960" y="3356992"/>
            <a:ext cx="1512168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字方塊 19"/>
          <p:cNvSpPr txBox="1"/>
          <p:nvPr/>
        </p:nvSpPr>
        <p:spPr>
          <a:xfrm>
            <a:off x="5796136" y="285293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甲的生產可能線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28184" y="378904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乙</a:t>
            </a:r>
            <a:r>
              <a:rPr lang="zh-TW" altLang="en-US" sz="2400" dirty="0" smtClean="0"/>
              <a:t>的生產可能線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31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67272"/>
            <a:ext cx="8162925" cy="76944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線：比較利益</a:t>
            </a:r>
            <a:endParaRPr lang="zh-TW" altLang="en-US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2813" y="1196752"/>
            <a:ext cx="8110537" cy="41910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假設有甲乙兩人，分別會生產蔬菜和肉類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每人每天都有八小時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甲的產量是</a:t>
            </a:r>
            <a:r>
              <a:rPr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16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單位蔬菜和</a:t>
            </a:r>
            <a:r>
              <a:rPr lang="en-US" altLang="zh-TW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24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單位肉類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乙的產量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</a:t>
            </a:r>
            <a:r>
              <a:rPr lang="en-US" altLang="zh-TW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24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蔬菜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en-US" altLang="zh-TW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16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單位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肉類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時候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甲</a:t>
            </a: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相對乙而言是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有比較利益</a:t>
            </a:r>
            <a:endParaRPr lang="en-US" altLang="zh-TW" sz="2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乙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相對甲而言是也有比較利益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188640"/>
            <a:ext cx="8162925" cy="76944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線：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利益</a:t>
            </a:r>
            <a:endParaRPr lang="zh-TW" altLang="en-US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4" name="直線接點 3"/>
          <p:cNvCxnSpPr/>
          <p:nvPr/>
        </p:nvCxnSpPr>
        <p:spPr bwMode="auto">
          <a:xfrm>
            <a:off x="1763688" y="1700808"/>
            <a:ext cx="0" cy="4104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接點 5"/>
          <p:cNvCxnSpPr/>
          <p:nvPr/>
        </p:nvCxnSpPr>
        <p:spPr bwMode="auto">
          <a:xfrm>
            <a:off x="1763688" y="5805264"/>
            <a:ext cx="4896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接點 7"/>
          <p:cNvCxnSpPr/>
          <p:nvPr/>
        </p:nvCxnSpPr>
        <p:spPr bwMode="auto">
          <a:xfrm>
            <a:off x="1763688" y="2325073"/>
            <a:ext cx="2232248" cy="3435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/>
          <p:cNvCxnSpPr/>
          <p:nvPr/>
        </p:nvCxnSpPr>
        <p:spPr bwMode="auto">
          <a:xfrm>
            <a:off x="1763688" y="3789040"/>
            <a:ext cx="4500500" cy="1959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字方塊 10"/>
          <p:cNvSpPr txBox="1"/>
          <p:nvPr/>
        </p:nvSpPr>
        <p:spPr>
          <a:xfrm>
            <a:off x="3995936" y="112474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兩條生產可能線斜率不相同，表示機會成本不同，這樣就存在比較利益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95536" y="158989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Y</a:t>
            </a:r>
            <a:r>
              <a:rPr lang="zh-TW" altLang="en-US" sz="2400" dirty="0" smtClean="0"/>
              <a:t>財貨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084168" y="6063679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</a:t>
            </a:r>
            <a:r>
              <a:rPr lang="zh-TW" altLang="en-US" sz="2400" dirty="0" smtClean="0"/>
              <a:t>財貨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 bwMode="auto">
          <a:xfrm flipH="1">
            <a:off x="5169334" y="4293096"/>
            <a:ext cx="1829668" cy="8262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單箭頭接點 18"/>
          <p:cNvCxnSpPr/>
          <p:nvPr/>
        </p:nvCxnSpPr>
        <p:spPr bwMode="auto">
          <a:xfrm flipH="1">
            <a:off x="2879812" y="3212976"/>
            <a:ext cx="2916324" cy="461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字方塊 19"/>
          <p:cNvSpPr txBox="1"/>
          <p:nvPr/>
        </p:nvSpPr>
        <p:spPr>
          <a:xfrm>
            <a:off x="5796136" y="285293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甲的生產可能線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28184" y="378904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乙</a:t>
            </a:r>
            <a:r>
              <a:rPr lang="zh-TW" altLang="en-US" sz="2400" dirty="0" smtClean="0"/>
              <a:t>的生產可能線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14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103635"/>
            <a:ext cx="8162925" cy="15859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為何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iPhone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在美國設計，大陸生產</a:t>
            </a:r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【編譯廖玉玲】</a:t>
            </a:r>
            <a:r>
              <a:rPr lang="en-US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2012/01/24 </a:t>
            </a:r>
            <a:r>
              <a:rPr lang="zh-TW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經濟日報</a:t>
            </a:r>
            <a:endParaRPr lang="zh-TW" altLang="en-US" sz="28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AutoShape 1"/>
          <p:cNvSpPr>
            <a:spLocks noChangeAspect="1" noChangeArrowheads="1"/>
          </p:cNvSpPr>
          <p:nvPr/>
        </p:nvSpPr>
        <p:spPr bwMode="auto">
          <a:xfrm>
            <a:off x="912813" y="3086100"/>
            <a:ext cx="7937" cy="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9552" y="1686272"/>
            <a:ext cx="8110537" cy="4767064"/>
          </a:xfrm>
        </p:spPr>
        <p:txBody>
          <a:bodyPr/>
          <a:lstStyle/>
          <a:p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美國總統歐巴馬去年宴請矽谷高階主管時，問蘋果故執行長賈伯斯：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iPhone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可能移回美國做嗎？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賈伯斯斬釘截鐵地回答：它們是回不來</a:t>
            </a:r>
            <a:r>
              <a:rPr lang="zh-TW" altLang="zh-TW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了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蘋果多名主管私底下表示，世界已經改變，不能再用聘僱多少員工來衡量一家公司的貢獻。蘋果的成功也讓美國經濟受惠，只不過是藉由讓創業人士有更多機會和力量的方式，同時也為電信營運商和貨運等產業創造就業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蘋果之所以找亞洲代工廠代工，看上的不只是勞工成本較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低廉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科技公司而言，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採購零組件和管理供應鏈，把零組件和服務從數百家公司湊在一起的成本，才是關鍵</a:t>
            </a:r>
            <a:endParaRPr lang="zh-TW" altLang="en-US" sz="2400" dirty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638927" cy="954107"/>
          </a:xfrm>
        </p:spPr>
        <p:txBody>
          <a:bodyPr/>
          <a:lstStyle/>
          <a:p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逼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回美生產很腦殘？美媒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句話戳破川普</a:t>
            </a:r>
            <a:b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2018/09/20 </a:t>
            </a:r>
            <a:r>
              <a:rPr lang="zh-TW" altLang="en-US" sz="24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中時電子報 吳美觀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340768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美國總統川普月初在推特上老調重彈，再度呼籲蘋果把生產線撤出中國、搬回美國。美銀美林認為，此舉將使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售價暴增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20%</a:t>
            </a: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美媒更表示，強迫蘋果負擔額外增加的勞動成本，不僅損害蘋果在高階智慧機的霸主地位，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回美製造只是一場空虛的勝利。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蘋果供應鏈中組裝代工的「含金量」最低，大陸組裝工人只占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最終產值的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1%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左右，美國要爭取的應是高價值的生產過程，如研發、設計、高價零組件製造等。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美國不具備像中國大陸的組裝手機比較利益</a:t>
            </a:r>
          </a:p>
        </p:txBody>
      </p:sp>
    </p:spTree>
    <p:extLst>
      <p:ext uri="{BB962C8B-B14F-4D97-AF65-F5344CB8AC3E}">
        <p14:creationId xmlns:p14="http://schemas.microsoft.com/office/powerpoint/2010/main" val="30832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88640"/>
            <a:ext cx="7772400" cy="769441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比較利益的來源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268760"/>
            <a:ext cx="8155632" cy="5097462"/>
          </a:xfrm>
        </p:spPr>
        <p:txBody>
          <a:bodyPr/>
          <a:lstStyle/>
          <a:p>
            <a:pPr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從個人來看</a:t>
            </a: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與生俱來的聰明才智</a:t>
            </a: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教育與訓練，因此有不同的技能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轉換不同居住地也可能帶來比較利益</a:t>
            </a:r>
          </a:p>
          <a:p>
            <a:pPr eaLnBrk="1" hangingPunct="1"/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就國家而言</a:t>
            </a: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文化或制度的差異</a:t>
            </a:r>
          </a:p>
          <a:p>
            <a:pPr lvl="1" eaLnBrk="1" hangingPunct="1"/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勞力密集與資本密集的國家稟賦 (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endowment)</a:t>
            </a:r>
          </a:p>
          <a:p>
            <a:pPr lvl="1" eaLnBrk="1" hangingPunct="1"/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語言，文化與社會習慣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(social norm)</a:t>
            </a:r>
          </a:p>
          <a:p>
            <a:pPr lvl="1" eaLnBrk="1" hangingPunct="1"/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對商業精神的重視，對生活細節的講求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eaLnBrk="1" hangingPunct="1"/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2" eaLnBrk="1" hangingPunct="1"/>
            <a:endParaRPr lang="zh-TW" altLang="en-US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8162925" cy="2123658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生活與美學的關係 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李仁芳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</a:rPr>
              <a:t>)</a:t>
            </a:r>
            <a:br>
              <a:rPr lang="en-US" altLang="zh-TW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為何日本彩色電視機技術最新，價錢最貴</a:t>
            </a:r>
            <a:br>
              <a:rPr lang="zh-TW" altLang="en-US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</a:br>
            <a:r>
              <a:rPr lang="en-US" altLang="zh-TW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55</a:t>
            </a:r>
            <a:r>
              <a:rPr lang="zh-TW" altLang="en-US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吋，</a:t>
            </a:r>
            <a:r>
              <a:rPr lang="en-US" altLang="zh-TW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179,900</a:t>
            </a:r>
            <a:r>
              <a:rPr lang="zh-TW" altLang="en-US" sz="28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元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zh-TW" altLang="en-US" sz="3200" b="1" dirty="0" smtClean="0">
                <a:latin typeface="Times New Roman" pitchFamily="18" charset="0"/>
                <a:ea typeface="標楷體" pitchFamily="65" charset="-120"/>
              </a:rPr>
            </a:br>
            <a:endParaRPr lang="zh-TW" altLang="en-US" sz="3200" b="1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196" name="Picture 4" descr="KDL-60NX720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408" y="2054542"/>
            <a:ext cx="3455987" cy="2268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54542"/>
            <a:ext cx="2574551" cy="24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3850" y="4058444"/>
            <a:ext cx="3960813" cy="167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en-US" altLang="zh-TW" sz="3200">
                <a:solidFill>
                  <a:schemeClr val="folHlink"/>
                </a:solidFill>
              </a:rPr>
              <a:t>Sony</a:t>
            </a:r>
            <a:r>
              <a:rPr lang="en-US" altLang="zh-TW" sz="3200"/>
              <a:t> </a:t>
            </a:r>
          </a:p>
          <a:p>
            <a:pPr eaLnBrk="1" hangingPunct="1"/>
            <a:r>
              <a:rPr lang="en-US" altLang="zh-TW">
                <a:hlinkClick r:id="rId5"/>
              </a:rPr>
              <a:t>60" BRAVIA </a:t>
            </a:r>
          </a:p>
          <a:p>
            <a:pPr eaLnBrk="1" hangingPunct="1"/>
            <a:r>
              <a:rPr lang="en-US" altLang="zh-TW">
                <a:hlinkClick r:id="rId5"/>
              </a:rPr>
              <a:t>NX720 Series 3D HDTV</a:t>
            </a:r>
            <a:endParaRPr lang="en-US" altLang="zh-TW"/>
          </a:p>
          <a:p>
            <a:pPr eaLnBrk="1" hangingPunct="1"/>
            <a:r>
              <a:rPr lang="en-US" altLang="zh-TW"/>
              <a:t>Model No. KDL-60NX720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4498975" y="4120281"/>
            <a:ext cx="4537075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zh-TW" sz="3200" dirty="0">
                <a:solidFill>
                  <a:schemeClr val="folHlink"/>
                </a:solidFill>
              </a:rPr>
              <a:t>Sharp</a:t>
            </a:r>
          </a:p>
          <a:p>
            <a:pPr eaLnBrk="1" hangingPunct="1"/>
            <a:r>
              <a:rPr lang="zh-TW" altLang="zh-TW" dirty="0"/>
              <a:t>60" Class </a:t>
            </a:r>
          </a:p>
          <a:p>
            <a:pPr eaLnBrk="1" hangingPunct="1"/>
            <a:r>
              <a:rPr lang="zh-TW" altLang="zh-TW" dirty="0">
                <a:solidFill>
                  <a:schemeClr val="tx2"/>
                </a:solidFill>
              </a:rPr>
              <a:t>AQUOS</a:t>
            </a:r>
            <a:r>
              <a:rPr lang="zh-TW" altLang="zh-TW" dirty="0">
                <a:solidFill>
                  <a:schemeClr val="tx2"/>
                </a:solidFill>
                <a:latin typeface="標楷體" pitchFamily="65" charset="-120"/>
              </a:rPr>
              <a:t>®</a:t>
            </a:r>
            <a:r>
              <a:rPr lang="zh-TW" altLang="zh-TW" dirty="0">
                <a:solidFill>
                  <a:schemeClr val="tx2"/>
                </a:solidFill>
              </a:rPr>
              <a:t> Quattron</a:t>
            </a:r>
            <a:r>
              <a:rPr lang="zh-TW" altLang="zh-TW" dirty="0">
                <a:solidFill>
                  <a:schemeClr val="tx2"/>
                </a:solidFill>
                <a:latin typeface="標楷體" pitchFamily="65" charset="-120"/>
              </a:rPr>
              <a:t>™</a:t>
            </a:r>
            <a:r>
              <a:rPr lang="zh-TW" altLang="zh-TW" dirty="0">
                <a:solidFill>
                  <a:schemeClr val="tx2"/>
                </a:solidFill>
              </a:rPr>
              <a:t> 3D</a:t>
            </a:r>
            <a:r>
              <a:rPr lang="zh-TW" altLang="zh-TW" dirty="0"/>
              <a:t> </a:t>
            </a:r>
          </a:p>
          <a:p>
            <a:pPr eaLnBrk="1" hangingPunct="1"/>
            <a:r>
              <a:rPr lang="zh-TW" altLang="zh-TW" dirty="0"/>
              <a:t>Quad Pixel Plus Technology</a:t>
            </a:r>
          </a:p>
          <a:p>
            <a:pPr eaLnBrk="1" hangingPunct="1"/>
            <a:r>
              <a:rPr lang="zh-TW" altLang="zh-TW" dirty="0"/>
              <a:t>Built-in Wi-Fi</a:t>
            </a:r>
          </a:p>
          <a:p>
            <a:pPr eaLnBrk="1" hangingPunct="1"/>
            <a:r>
              <a:rPr lang="zh-TW" altLang="zh-TW" dirty="0"/>
              <a:t>UltraBrilliant LED System</a:t>
            </a:r>
            <a:endParaRPr lang="en-US" altLang="zh-TW" dirty="0"/>
          </a:p>
        </p:txBody>
      </p:sp>
      <p:sp>
        <p:nvSpPr>
          <p:cNvPr id="8200" name="AutoShape 9" descr="data:image/jpeg;base64,/9j/4AAQSkZJRgABAQAAAQABAAD/2wBDAAkGBwgHBgkIBwgKCgkLDRYPDQwMDRsUFRAWIB0iIiAdHx8kKDQsJCYxJx8fLT0tMTU3Ojo6Iys/RD84QzQ5Ojf/2wBDAQoKCg0MDRoPDxo3JR8lNzc3Nzc3Nzc3Nzc3Nzc3Nzc3Nzc3Nzc3Nzc3Nzc3Nzc3Nzc3Nzc3Nzc3Nzc3Nzc3Nzf/wAARCADiALcDASIAAhEBAxEB/8QAHAAAAQUBAQEAAAAAAAAAAAAABAACAwUGAQcI/8QAQRAAAQMDAgMFBAYIBgIDAAAAAQACAwQRIQUSMUFRBhMiYXEyQoGRBxQjobHRFiRSYnKSweEVFzNDRPAlNFSC8f/EABkBAAMBAQEAAAAAAAAAAAAAAAIDBAEABf/EACERAAICAgICAwEAAAAAAAAAAAABAhEDIRIxBEEiMlET/9oADAMBAAIRAxEAPwD1p7Hh2AVG5jjyKj/SbSz/AMmL+YLo7R6Wf+TF/MEr+CYpaOmN3QrpjdbgVz9ItL/+TF/ME79INMI/9iL+YIH4y/QuRE9juhUjIzt4Lh17TbX7+L+YJN17TyLieK38S1eNXsy9k7WdQQsf2+sNPk9Fpp+0WmtH+uzhyIXnvbfXYqphjjd4eeMI/wCfFBqVmX7Ju26qCOq9kpKmFtO3fI1p6ErwNtcykcXRufflYKuqtXqppLh7zb9o3S3CwrPpD/EqUO/9iPOPaCJgqGPyx4cPI3XzFFVVF7Pc61+tkTHqM8DyY5Jg63uON0DxG2fT8cvUohsy+ZaftRqkI+z1GsZ+6XFEx9uNeieC3UJ3eTiLJiTRjZ9KCVpNr5Tt46rwrS/pbrKdzWajSGYDm1wBW2036Q9L1Bo7t+x59xxsQjtmG9c8WWb19254shj2spALGQfNU+o9o6aaQuDxb1WbbMvRHqw/VVkduSr6r1enli27x81Vtmp/2gi4grSLLTW/qSxGvD9fkWvZqMENOWh4Cxerztmq3vabglBl6DxL5Fc8JJsjspKcpPST2Vzay4eyR4hbtxY55G2xupmwgt4JrkQLI2ed/oo44BKeOx8rveK9BbAAeCe90cMZMlmtAJcTyHVbYSmzzSbsu+NpcXHa3ieSpKp1NSktE97YwUf207XmsmfSUI204NgRgv8AyCxE0gjaZal5/qfRakxiZaz6sGEhpcfhdVdRXumD2hw287HzQYqmhxk2HPAEXUEtXK54LHEdRYDCJHDKlxa4+MkdLKISnm6wU0krZSe9aRji0/ioPsb2+0t52XHDu8LvfOOqnic8tO1zSfIlMYILYDibcyApe/MTbhhd0wbLTiPvpSSHOOE+OS9sk/uushpZDKbut8SkGyRkEgkdHBbRlh0jYD4mvIvxDsffwXAx8QBubDg5pQrpBwF/4SnxEBps47TxF+CyjS0h1Sdo2TyPI/buioaj6wdsdQQ48A53FUgfbifCeBSu1pvg+SyjrNG7T9QDQ677HzUf1WvBw5yF07WqqicGxS97CRmGQ3uPLotVpOpUmoN3R4cOLDxC6jnIzs1NqTWF3iIQMRk3Hfe69Rjp4ZaMm2fRYHV4Ww18gaMIMkaQWKVsrpOKSUnFJKHn0RIyz9wU8TuqKkp78lD9XLeSbONM86MWjjhm4XmP0ldq3Nndounv8X/IeDw6N+C3Ha3WWdntBqa+QXkDdsTD7zzwC+e6iqe+SepncXzzEuc48yTco6Dit2KepETt7iSeDWjiVXz1D33Lzm/Doo5ped/GeJ6eSk06ifWSg2JYD81raStjUm3SJKSjlrH3Nz+8f6K8ptDG3DSVcafprYWBtsgK0ZE1gscKHJnt6L4YFFbMTX6S+P2OHSyqZIpYzlgPqF6JLSB5N+qGm0ljmnwD5IoZ/wBMl499GED4/eiLT5EqZga5t2nxdHBXtfoJteNqppKGWPg03HRURmmTTxOIO8Pvht+dlzvSPATttycMBPu6/i9ofeuSODhuPiBwQeI/NNTEtHCWuOyRpYeRGQkwFjrPv6jmodzoja+5h5FPZOCdrzdvLqFpxIHNbhvD1UMlwdzTw4hcn8JFj4eRXGyi43ix6jmsOO7pLXAxxRNBXSUlQ2ZjiHDn18io4y0Hw7bFPfTMe24w7yXHHqnZzU4dQ067HWePaaeKzHaEWrnlZ7s/qUulai25IF9rhyIV/rkjZqjvWG7XNBCDI7RsFUinkOUk2Q5SSR59WNYCkYRbgpWtAXTwVTVk6VHjf04VHj0+hDvC3dM5vXkP6ryGc7iS3OfmvQfpar2VfaepYw37prYsG/D+68+nNnFoGR0QnVRA2B0sgYMuJytjotC2GMbG5HEqj0mm8YefaPxstjSM2xgAZUvkT1RX40d2ERNt5BTAYH4prGmxs0lPG48QomXRRwNKlZFdOjYTwN/VEx7QLSCyKKNYNJS7mHF7qo1HTAI9wZwWmYxt7CxUVXTnZjhzCdEW9mD1LR2PjMkYtfIWaqI3wuIcMtwvUI4GyUrWlvAWPwWU7RadsYZmi9uidjyU6ZPlw2rRkHkYzdqabfHkVJLEQ67Rg8lFe2CMclUiFqjocRg5HMLjrOsQRb8Fx1iLrlr2zZacPFxz+SIhlkaDuBLSM4Q7GFzsG6Kj3REB3sn7lxw17iTdti5p8J6joryiqfrVG0H2mCxCpJm7X+FtmngidNkLJS29w8XQTVoKLphsvtJLkpJdlJJHn1ohtSm+r0E8wv8AZsLsDOAiAoa2AVNJNAeEjC35hU+ic+VdTq3VFfVTym73yFx9SVVscLl54/1Vz2j0yo07U54ZYXMaJCG3HEXtdU20vl2AZvayBdHey90KJzyXngtbStaQATaypdPhFNSAvNrC6COpyioL2k7PdCkcXOTLU+EUbMRNI5n4pphANwXBUNFrwcWtkweZJstHRVEc1nA3CVLE0PhlTJaeE7A4G4KnxwPBTFguDHi/RNLTgkZHFdxoLlZHtYPdKUpZttlcE/jsnS3x4QcLTqAgLDHqq7UYBLTvZbNrqzlwTdpCFecdUDbsKtGDqqA07yABcncy/PqPVDPoKeq3mJ3dvPBtsg9CPwW0q6KOdgbI24BuFXVWjwPabFzXHg9psQmxzCJYUzFSUckbiOKidHnIIWmn09zLtlG/pJfJVNWQbJNt+WLqvHPkR5MfEDaLeSnY/vPA4/PkojHdoPBx+9dh9uzjnqmCQhoL4iCQHM69FLRMPeNIHC9lFGwtmAeLh3hI8iiKF1pdhGb4WPo1dk8nHzSTpRZySnsoo+skikEiq0Tnm/0t9nhU6d9epY/tA77Q+Vv7BeKaJRun1Mh7cRm59V7n9K9XLJT0uk09QYX1Ac8gY324Nvyvn5LzLs1o1Ux1SWU73zEl2wZO0cVPklVpDoR6kyHUrsi7oDjyVazTpZhaxAWgkhZKY5HsfuIFgcWVlSQBtrMBU6k4lPFNmYj0ThdxvyVtQRyUx2B2FffV4pG7bEO5C2UFNTWv1C5ybCUUug6kqiG5zYWRTaxhY4OGbWCpqd2LE5U7mFrbg3QcmNirCYA3vAXcOaNEsHduL3DyWfnqXtNmfFB1NVUFhDAcrYpewZsvJZYySQ4W80O4sPTKyVXNqDM3dbyTItUnI9r1HRG8aYt5WjUSuaCUFM4EEqrptQdK7a8+LkEaLvtc8kmUOLGRnyB654bCSVlK87ph6rR6w5zY7cRY5WXndd4f6KvAtWSeQ3dDnZgDgLFrjZNljaC17eBAUJmcBa+OIHln808SbmtAPs8viqSUlHiD3c2BSUdnTtcL3IKEa4NvjGPvCL0xtpNzfd4fFDLo1dhb85SSeMJKYpPrIJFca666VYiY8Z+mSST/ABuMtJBjibsIPA5/NFdknvpdFrKl95JxCIwXHqMn/vRTfS/pxk1Sgmbe0zbO/wDqf7hV2mMMlLVQxuJl2bmsHFwHG3VSS1Mpa5wSRV1e5jC+MXdyCzuo1mrQwPn+sujII2tYMALUPNwg5I2OYWuGPQFIjOntFDha7AdC1nVKoOBcJ2MjBcHgA352IV3FV/WYxJc34ZGfRCxOjjAjhjFzyaLfgiQ1sTSSA1trkDkeqKUk+jIRcVs7CzdU2F7FFVoMYsDf0Ci0eqhcBNLF3jTnduIP5fcpK58FRNamdJfi5jmi4+ISxqdID7vd4nCxTm0okNgnVTGwRB5zi5VHL2mbSSsaad5D+BNhdFFN6QMpKO2XsulXYcj0IWX1LT309TcN4kBaei1ylr4y1rnMcDtLXYNx06qGuiErSLg5vfoitxB+M0Y9rHQajECOLrLQ4Ab6IKpg3VofbDbWKOl9lmMocjs2EeIHXxCWF2eCx1Q0gW5hbie3dnGSsdqjNlS5NwP0J8iOrKx5ItYWNk2J5GAeae9p2knrhQDLgFWRBEYLnbW83WV5Q074InOkbYn8FH2V0x1dWgObeNuXGy0GvRNgc2No9ltkE3oOHZRv8kk15SSRx9apJJFWE5jvpKhD9No5C25jn49PCfyC85jkcx7ZYXFr2G7XNwQV6X9IdVA3Rvq7pG9+XhzWXzbmV5pDYi3NReR9ivB0FvqoKx26oj7mY8XxjwuPUt/L5JklAJcxGOT+F1j8jYqLu2XufmkY8XvhTlXE62EU+C3a7njKkjkp3NeKi7wP9sD2j5nkEE+bdJsiuSDk8giWRZbflmy52bxvRY0dHGyhkJFgxuLBUU0bn1LnMIFyBk8s/mr+on2UQhaLF2XX5qlkAY5ri02afFbouOcdBkse+Pa6xeMjzVDUabTag4R1LXRzMJs4LSRxvDO8fYh+WubwKGqIGyOJcM9RxRJuLsGS5KimfQQ09CKZlgb332zdR0tXO2NsU5LiMB3VWphcW2cdwHC6iMLcAtsulNvsGMEuiF8V3h23aHNvYj5pspaAL2uOGUZMO8pfq8hcYxwHMHyVVNTwRgbWnHVxS7DSYqmRgBuR81j9Xee/c7cAb4HNaSV0bQ5zWNufJZioYZqktaLkm6owUtk+e2kgWOmnqcRtJzxREejVTnAbRxWi0qkDILWsAL36lFU8Z3kgXuCEbzO9HR8ZOOy+7N6ZHRUZEbbE8fVU3afFTb91bPTow2nO7msb2rINZjonT6I4fYzTykuvCSSPPe/8zNJ/e+RXf8y9J57vkVRv7JQCx24KKpuxNJKAXNVPN/hJa/Sj1fUv8Vqp6vduEjrjyHIICLHFXvaTQYdEp4RDe0jis4SN1iosqalTPRwvlGwotbI0tI8J5Ieqe5rNkfG1k/dZq6Whse88TySikbSd2yBrG23czzJRlMR3g3eyOKzVZSTxzGaGR4zcC6IotZjJ7uc7JBxBxf0W0cp7NJXyNfJdosq+QFzSBlB1Wt0zG+J4PkMpUWs0k+GbmHo5tljT7CUo9Ben6lU0D+5Ja6F3GN7dzfkVbPqKGQh01NLESOML7j5O/NZuaYT1P2Z9lpuVa00newjdxC3kA4qwyQUO0mOqlPk6Gx/FV87oR7Fz5uUzohZCyx24rG7OUaI5Sdt/iqisdjirOofsablUtU/c/CxI1sBq5HNhdbF1XUbH96HAeJx2gkKyqW722U8NM0uhjYPEDc2/BPi6VCauVlk5uymFgAbcPNMke2jg7x5tyHn1RncuknigY2+wXIHM8goqrTXTvPe5twHILoQt2blyqEa9kX6U7GEC9lR1+oGslLyb3V4Oz8cjSQFSV1AaSbaeHJUSujz41egN5wkuvGEkocfQUlSN4F8KxoKgNADjg8Fn3Hqkyoezw3Nk5PZBEk+kRzX6fSuafYkIPxCwLG3kJ6LXdpZe80wskcNwIc0HjjislE7xqbyPsej4r+I59g4Arj3tdIS52GptS4hxt0sFnNRlrGVsMNrsmcGh45FKirKm6NGXwPcG7hxXajTIJGWMd/OyCi0WvOzu3tcXOOD06qVlVX00z6Xun97Hl2wXxyWrTNThJHG6NAxnhYGu5qN2lRAbQLHoE5mrkk95mxzcWyjY6mOaK7eK1yZ3GtoZQUjIhZoU8H2Ly3zTKWVu85Nr4UsovISOYQNhWSvfjHBCVElhe6eXWCDmJcVhwHVSGQ4Jsq9/tFG1B5BBkXciQDIw0k8M3VnDGIhEyEWe51y618/mu6VTNk3veMDAVtpcLjqcLIW7nCQE+QvlEuzqpNl3pGliioHzTC88g8V+IHRU05+3f6rYz5p3LHVA+3f6qqqPNcnJ2wihy145LNdp22nabclpdP4PWe7U4kHotn0dDszLuKSRSShx7KdTa6xjhaWA88lNk1GRjS5xsT7LR7qq6W7fG7ieA6KOdznG97pjZNxRJNKZWTSzOLgW28XFULJLSKzr3FtLs4buV1QQSEucDfwusk5VZRhlTLLdvJuq+raDM3cLhpuLo5jeLgoKxhcA/pxSY6LU9htDq76Yue9rnNa0ANHFWtHrNE6SYuLGzkBzmn2rWsFloJXMBDgD6opgpXtcXM2uItdvEoqTClhg+mG/qEunNDIC1kr7m7SOJve6odTmjonyy0xc1reQFw49ES6V0MbYYXOEbMMHQKONjppAXXcfPgt+K7A/k4+x+kVb6va90UkYP7QsrgWJNhw6qKIBjA21ypQQxhKXLfQSVEUiFlPGylfLa6DlfxWI5sGlOSuUlM+rqWQRC73mwTHnJWl7JCjg3zSyfrBwAR7ITYxJ82TjEv4tE06KkjgMAJba72mznH1VjS0FLRQn6rEGl3tHiT8UIZQbEOaQeYKso3NdCLOB9CmpEGOUn2wab/QeFkqgfbOWtn/0XrJVH+u9OCQ+hxv9Fn+1GZB6FXtI6znBUXab22+hQz6Ch2ZlJJJLHHpW48QSnPJIGbfBcB68OqbKRb+6YydAle7dcZwqinjOyr/abtf8Mq2mjLjcEn4IWhYTXzRkYfERb0//AFZxsKLpnKWUSMseKIMe5psFTxTfVq18TjYsdYjy5K6gka8YOVLJUz0IOwCeiOTG4tUUUNReznD4hXR2k2wuNiYTYLg6ZWtpHOPiIREcQjFgEUYgDa+egUMhthCzhhOeHomTSYtewXXuDQSSgZpQSTdckc2Oe/qULJJcpr5S7hhQuc1oNyjSFtgepVvcuZCw/aPyfIKz717Y4p2OIcGgOtzWXmd9Y1rdywAtc2DbTQNON8dviOCo4fGySUrbOmplMfeQSOB95nL4KWl1qdjg4SOB8igo4y3APBOdT53gYPKyxIXZp6btDM5u2TxA9bLpEdQ4ujftceTlRUzCMBGMc4cTZHsEsY6eVjnFzDbryWd7UCxbjkVoKWsezwkmynnEFUy08McjT+03IXPZqdM8wCS3UnZbTJjeOSaG/QhwSQ0M5otrhos4EjkQopfELANzwUj28Tknqk8W6X6oxIPJHZo+8oWjG3VorkHdcfcjnAkAjrxKCALK6B379lp1lR23oX0lXFqEIIa7wPt9yD0/UyA0ONuhW+1vTm6hpT43C+5uPIryra+mmdDILPYbFLzQ9lmKV6NnDXh7QSQTZTsqowcnisjHKW+ybKdtXJe1wfUKeihSZpZatowDdBy1XRVjZpHAWITvERlZSO5MmknLjxURuclNNxySuVp1DHHiEJVOIaUW4W9UDWHBC2O2DLSK/To9+rxjqR+K3VVBtoKV1stcQspoEHe6uyw4W/Fb6ug/8TGbeyQf+/NXRXwIpdlA9hDrgYuiY2gtuRgppbcnCkiacA8UqKFNijjs6wUmw8FKGZuRwSFw7wjKZQNjG3tcfNTRPI5+q45t23ASbkAH4IWjUwkPI4E2SUcQ903uksoKwtty51x6ZUZyCWjlxUjAbjFl2S/lwRAkIBLeHAlCVRImi6d4PxRovgHmhKy3eR2/bHFcjjW0jRJSAHovPO2WkGCrdUsb4T7Vh962E+twaPp7JJWmSV+GRjif7LPz67JqoLaimjEbjYgE3A9UbjyjQ6MuLsxzGkcMhSBt1b12iz0zy+Fhlpzlrm5sPMINkNzayhlFxey2DUuhsLrAXCIaQea4KchSsiN74Swxu09E0sKL7u44pj224LUYwOW9sKuqmk8Ard7bhSUOjS17t2WQDi/r6J0Fb0Lm6RH2Oo3GolnIxew+C3Wp0xGkuHRiqKBtHotJ307iyBjg0E5JJPDzVv8A43p+qU7oKaU7y2wa9u0lWJVGiN7MyW8CM+ika0AC2F1jTsLeacxhBsPmlIUx7HFxtfI4XXSy1iDlJpDcOH9lHUVPcBoa3fK72Gjn69ERhNG0C4JwefNOcARjAvxKgp45GsvM7fITcoqwNiSuZwxpJtxukni3PCSE0KubjP8A2y7bPxKSS04Gb7Y9Qh6knvm5/wBwJJLkcV3a4nvqHPuu/ooqEfaH0SSToDH0aPTyfqbM8DhU+usayu8LQ27b4FkkkjP9RuD7AjvZXGpJKEuRN7qhckkiQLIncD6rasaG0LA0AAM5DySSVXjfYlz9GV7ckjSKIA4NR/RCafiaEjB3jPxCSSpQkuP96T+I/iU4e9/CkklIUxwHH1QdDnUKu+bYHllJJcYWI4380o/ZKSS44k95ySSSw0//2Q==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41288" y="-1210792"/>
            <a:ext cx="2181225" cy="269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820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0"/>
            <a:ext cx="137636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83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85800" y="96615"/>
            <a:ext cx="7772400" cy="769441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課程大綱</a:t>
            </a:r>
          </a:p>
        </p:txBody>
      </p:sp>
      <p:sp>
        <p:nvSpPr>
          <p:cNvPr id="614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91969" y="1062000"/>
            <a:ext cx="8280920" cy="5796000"/>
          </a:xfrm>
        </p:spPr>
        <p:txBody>
          <a:bodyPr anchor="ctr"/>
          <a:lstStyle/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</a:t>
            </a:r>
            <a:r>
              <a:rPr lang="zh-TW" altLang="en-US" sz="24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原則 </a:t>
            </a:r>
            <a:r>
              <a:rPr lang="en-US" altLang="zh-TW" sz="24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Principle of Comparative Advantage </a:t>
            </a:r>
            <a:endParaRPr lang="en-US" altLang="zh-TW" sz="2400" b="1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機會成本遞增原則 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Principle of Increasing Opportunity Cost </a:t>
            </a: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絕對利益 </a:t>
            </a:r>
            <a:r>
              <a:rPr lang="en-US" altLang="zh-TW" sz="24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absolute advantage </a:t>
            </a:r>
            <a:r>
              <a:rPr lang="en-US" altLang="zh-TW" sz="2400" b="1" dirty="0" err="1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v.s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</a:t>
            </a:r>
            <a:endParaRPr lang="en-US" altLang="zh-TW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 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production possibilities</a:t>
            </a: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比較利益的來源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        </a:t>
            </a: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生產可能線的可及點與不可及點；效率點與不效率點</a:t>
            </a:r>
            <a:endParaRPr lang="en-US" altLang="zh-TW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專業化分工下的貿易利得</a:t>
            </a:r>
            <a:endParaRPr lang="en-US" altLang="zh-TW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多人生產線的加總</a:t>
            </a:r>
            <a:endParaRPr lang="en-US" altLang="zh-TW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生產可能線的移動</a:t>
            </a:r>
            <a:endParaRPr lang="en-US" altLang="zh-TW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2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比較利益在國際貿易的體現 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Comparative advantage </a:t>
            </a:r>
            <a:r>
              <a:rPr lang="en-US" altLang="zh-TW" sz="2400" b="1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embodied in </a:t>
            </a:r>
            <a:r>
              <a:rPr lang="en-US" altLang="zh-TW" sz="2400" b="1" dirty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international trade</a:t>
            </a:r>
            <a:endParaRPr lang="zh-TW" altLang="en-US" sz="2400" b="1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9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312738"/>
            <a:ext cx="8162925" cy="1311275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生活與美學的關係</a:t>
            </a:r>
            <a:br>
              <a:rPr lang="zh-TW" altLang="en-US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3600" b="1" dirty="0" smtClean="0">
                <a:solidFill>
                  <a:srgbClr val="996600"/>
                </a:solidFill>
                <a:latin typeface="Times New Roman" pitchFamily="18" charset="0"/>
                <a:ea typeface="標楷體" pitchFamily="65" charset="-120"/>
              </a:rPr>
              <a:t>日本料理和中式料理的顏色與擺飾</a:t>
            </a:r>
          </a:p>
        </p:txBody>
      </p:sp>
      <p:pic>
        <p:nvPicPr>
          <p:cNvPr id="8642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2" y="1784903"/>
            <a:ext cx="3952875" cy="213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6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079393"/>
            <a:ext cx="295275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4262" name="Picture 6" descr="ap_F23_201103070151342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24175"/>
            <a:ext cx="43561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3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6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6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6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387424"/>
            <a:ext cx="8423275" cy="1938992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義大利 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</a:rPr>
              <a:t>Maserati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跑車的設計主旨 </a:t>
            </a:r>
            <a:br>
              <a:rPr lang="zh-TW" altLang="en-US" b="1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1.</a:t>
            </a:r>
            <a:r>
              <a:rPr lang="zh-TW" altLang="en-US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音樂、</a:t>
            </a:r>
            <a:r>
              <a:rPr lang="en-US" altLang="zh-TW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2. </a:t>
            </a:r>
            <a:r>
              <a:rPr lang="zh-TW" altLang="en-US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馬力、</a:t>
            </a:r>
            <a:r>
              <a:rPr lang="en-US" altLang="zh-TW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3. </a:t>
            </a:r>
            <a:r>
              <a:rPr lang="zh-TW" altLang="en-US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工藝、</a:t>
            </a:r>
            <a:r>
              <a:rPr lang="en-US" altLang="zh-TW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4.</a:t>
            </a:r>
            <a:r>
              <a:rPr lang="zh-TW" altLang="en-US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速度、</a:t>
            </a:r>
            <a:r>
              <a:rPr lang="en-US" altLang="zh-TW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5.</a:t>
            </a:r>
            <a:r>
              <a:rPr lang="zh-TW" altLang="en-US" sz="3200" b="1" dirty="0" smtClean="0">
                <a:solidFill>
                  <a:srgbClr val="996633"/>
                </a:solidFill>
                <a:latin typeface="Times New Roman" pitchFamily="18" charset="0"/>
                <a:ea typeface="標楷體" pitchFamily="65" charset="-120"/>
              </a:rPr>
              <a:t>美學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09763"/>
            <a:ext cx="8208962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49287" y="260053"/>
            <a:ext cx="8423275" cy="769441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</a:rPr>
              <a:t>Maserati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跑車以</a:t>
            </a:r>
            <a:r>
              <a:rPr lang="zh-TW" altLang="en-US" b="1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音樂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為設計主旨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05" y="1435039"/>
            <a:ext cx="8326437" cy="1273881"/>
          </a:xfrm>
        </p:spPr>
        <p:txBody>
          <a:bodyPr/>
          <a:lstStyle/>
          <a:p>
            <a:pPr eaLnBrk="1" hangingPunct="1"/>
            <a:r>
              <a:rPr lang="en-US" altLang="zh-TW" sz="3000" dirty="0" smtClean="0">
                <a:latin typeface="Times New Roman" pitchFamily="18" charset="0"/>
                <a:ea typeface="標楷體" pitchFamily="65" charset="-120"/>
              </a:rPr>
              <a:t>1. Maserati </a:t>
            </a:r>
            <a:r>
              <a:rPr lang="zh-TW" altLang="en-US" sz="3000" dirty="0" smtClean="0">
                <a:latin typeface="Times New Roman" pitchFamily="18" charset="0"/>
                <a:ea typeface="標楷體" pitchFamily="65" charset="-120"/>
              </a:rPr>
              <a:t>的引擎聲浪是最優美的樂聲之一 </a:t>
            </a:r>
          </a:p>
          <a:p>
            <a:pPr eaLnBrk="1" hangingPunct="1">
              <a:buFont typeface="Wingdings" pitchFamily="2" charset="2"/>
              <a:buNone/>
            </a:pPr>
            <a:r>
              <a:rPr lang="zh-TW" altLang="en-US" sz="3000" dirty="0" smtClean="0">
                <a:latin typeface="Times New Roman" pitchFamily="18" charset="0"/>
                <a:ea typeface="標楷體" pitchFamily="65" charset="-120"/>
              </a:rPr>
              <a:t>	</a:t>
            </a:r>
            <a:r>
              <a:rPr lang="en-US" altLang="zh-TW" sz="3000" dirty="0" smtClean="0">
                <a:latin typeface="Times New Roman" pitchFamily="18" charset="0"/>
                <a:ea typeface="標楷體" pitchFamily="65" charset="-120"/>
              </a:rPr>
              <a:t>(4,691 cc; V8; 433 </a:t>
            </a:r>
            <a:r>
              <a:rPr lang="en-US" altLang="zh-TW" sz="3000" dirty="0" err="1" smtClean="0">
                <a:latin typeface="Times New Roman" pitchFamily="18" charset="0"/>
                <a:ea typeface="標楷體" pitchFamily="65" charset="-120"/>
              </a:rPr>
              <a:t>hp</a:t>
            </a:r>
            <a:r>
              <a:rPr lang="en-US" altLang="zh-TW" sz="30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</p:txBody>
      </p:sp>
      <p:pic>
        <p:nvPicPr>
          <p:cNvPr id="8775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22625"/>
            <a:ext cx="475297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75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482975"/>
            <a:ext cx="4176712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179388" y="5876925"/>
            <a:ext cx="4284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hlinkClick r:id="rId5"/>
              </a:rPr>
              <a:t>Maserati </a:t>
            </a:r>
            <a:r>
              <a:rPr lang="en-US" altLang="zh-TW">
                <a:hlinkClick r:id="rId6" action="ppaction://hlinkfile"/>
              </a:rPr>
              <a:t>Engine </a:t>
            </a:r>
            <a:r>
              <a:rPr lang="en-US" altLang="zh-TW">
                <a:hlinkClick r:id="rId7" action="ppaction://hlinkfile"/>
              </a:rPr>
              <a:t>Sound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51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7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7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60648"/>
            <a:ext cx="8494713" cy="701675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Maserati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跑車以音樂為設計主旨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733" y="1340768"/>
            <a:ext cx="8269748" cy="2232248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 sz="3000" dirty="0" smtClean="0">
                <a:latin typeface="Times New Roman" pitchFamily="18" charset="0"/>
                <a:ea typeface="標楷體" pitchFamily="65" charset="-120"/>
              </a:rPr>
              <a:t>2. </a:t>
            </a:r>
            <a:r>
              <a:rPr lang="zh-TW" altLang="en-US" sz="3000" dirty="0" smtClean="0">
                <a:latin typeface="Times New Roman" pitchFamily="18" charset="0"/>
                <a:ea typeface="標楷體" pitchFamily="65" charset="-120"/>
              </a:rPr>
              <a:t>在手工製作的木頭和皮革包覆空間的車廂中，欣賞著十二個專業級音響喇叭傳達的樂聲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3000" dirty="0" smtClean="0">
                <a:latin typeface="Times New Roman" pitchFamily="18" charset="0"/>
                <a:ea typeface="標楷體" pitchFamily="65" charset="-120"/>
              </a:rPr>
              <a:t>3. </a:t>
            </a:r>
            <a:r>
              <a:rPr lang="zh-TW" altLang="en-US" sz="3000" dirty="0" smtClean="0">
                <a:latin typeface="Times New Roman" pitchFamily="18" charset="0"/>
                <a:ea typeface="標楷體" pitchFamily="65" charset="-120"/>
              </a:rPr>
              <a:t>當敞篷開啟偵測到風切聲時，每個喇叭的音量會自動調整，維持乘客聆聽音樂的品質感受</a:t>
            </a:r>
          </a:p>
        </p:txBody>
      </p:sp>
      <p:pic>
        <p:nvPicPr>
          <p:cNvPr id="1229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861048"/>
            <a:ext cx="4284662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861048"/>
            <a:ext cx="4284663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60648"/>
            <a:ext cx="8423275" cy="701675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</a:rPr>
              <a:t>Maserati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</a:rPr>
              <a:t>跑車以音樂為設計主旨</a:t>
            </a:r>
          </a:p>
        </p:txBody>
      </p:sp>
      <p:sp>
        <p:nvSpPr>
          <p:cNvPr id="1331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11188" y="1292587"/>
            <a:ext cx="8350895" cy="41910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4. Maserati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在設計汽車時，想到的是史特拉底瓦里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(Stradivari)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的小提琴製作工藝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他希望每一輛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Maserati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，都像是一把絕世的小提琴，不僅是工藝品，更是藝術品</a:t>
            </a:r>
          </a:p>
          <a:p>
            <a:pPr eaLnBrk="1" hangingPunct="1"/>
            <a:r>
              <a:rPr lang="zh-TW" altLang="en-US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顯然，</a:t>
            </a:r>
            <a:r>
              <a:rPr lang="en-US" altLang="zh-TW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Maserati </a:t>
            </a:r>
            <a:r>
              <a:rPr lang="zh-TW" altLang="en-US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的設計師，不僅受過良好汽車設計訓練，還受過良好的通識教育訓練 </a:t>
            </a:r>
            <a:r>
              <a:rPr lang="en-US" altLang="zh-TW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音樂、美學</a:t>
            </a:r>
            <a:r>
              <a:rPr lang="en-US" altLang="zh-TW" sz="28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…)</a:t>
            </a:r>
          </a:p>
          <a:p>
            <a:pPr eaLnBrk="1" hangingPunct="1"/>
            <a:endParaRPr lang="en-US" altLang="zh-TW" sz="2400" dirty="0" smtClean="0">
              <a:solidFill>
                <a:schemeClr val="folHlink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331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11638"/>
            <a:ext cx="450056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4221163"/>
            <a:ext cx="155575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4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177463"/>
            <a:ext cx="8162925" cy="1446550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LALOS Bakery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米其林名廚欽點</a:t>
            </a:r>
            <a:b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8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2011-10-22 </a:t>
            </a:r>
            <a:r>
              <a:rPr lang="zh-TW" altLang="en-US" sz="28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中國時報 王瑞瑤／台北報導</a:t>
            </a:r>
            <a:r>
              <a:rPr lang="zh-TW" altLang="en-US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99128"/>
            <a:ext cx="8459787" cy="3027355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 sz="2600" dirty="0" smtClean="0">
                <a:latin typeface="Times" pitchFamily="18" charset="0"/>
                <a:ea typeface="標楷體" pitchFamily="65" charset="-120"/>
              </a:rPr>
              <a:t>Frederic </a:t>
            </a:r>
            <a:r>
              <a:rPr lang="en-US" altLang="zh-TW" sz="2600" dirty="0" err="1" smtClean="0">
                <a:latin typeface="Times" pitchFamily="18" charset="0"/>
                <a:ea typeface="標楷體" pitchFamily="65" charset="-120"/>
              </a:rPr>
              <a:t>Lalos</a:t>
            </a:r>
            <a:r>
              <a:rPr lang="en-US" altLang="zh-TW" sz="2600" dirty="0" smtClean="0">
                <a:latin typeface="Times" pitchFamily="18" charset="0"/>
                <a:ea typeface="標楷體" pitchFamily="65" charset="-120"/>
              </a:rPr>
              <a:t> 26</a:t>
            </a:r>
            <a:r>
              <a:rPr lang="zh-TW" altLang="en-US" sz="2600" dirty="0" smtClean="0">
                <a:latin typeface="Times" pitchFamily="18" charset="0"/>
                <a:ea typeface="標楷體" pitchFamily="65" charset="-120"/>
              </a:rPr>
              <a:t>歲拿下法國工藝大師頭銜，是史上最年輕得主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600" dirty="0" smtClean="0">
                <a:latin typeface="Times" pitchFamily="18" charset="0"/>
                <a:ea typeface="標楷體" pitchFamily="65" charset="-120"/>
              </a:rPr>
              <a:t>10</a:t>
            </a:r>
            <a:r>
              <a:rPr lang="zh-TW" altLang="en-US" sz="2600" dirty="0" smtClean="0">
                <a:latin typeface="Times" pitchFamily="18" charset="0"/>
                <a:ea typeface="標楷體" pitchFamily="65" charset="-120"/>
              </a:rPr>
              <a:t>位擁有</a:t>
            </a:r>
            <a:r>
              <a:rPr lang="en-US" altLang="zh-TW" sz="2600" dirty="0" smtClean="0">
                <a:latin typeface="Times" pitchFamily="18" charset="0"/>
                <a:ea typeface="標楷體" pitchFamily="65" charset="-120"/>
              </a:rPr>
              <a:t>18</a:t>
            </a:r>
            <a:r>
              <a:rPr lang="zh-TW" altLang="en-US" sz="2600" dirty="0" smtClean="0">
                <a:latin typeface="Times" pitchFamily="18" charset="0"/>
                <a:ea typeface="標楷體" pitchFamily="65" charset="-120"/>
              </a:rPr>
              <a:t>顆星的米其林主廚指定使用他的麵包，每家店，每一款均量身訂製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600" dirty="0" smtClean="0">
                <a:solidFill>
                  <a:schemeClr val="folHlink"/>
                </a:solidFill>
                <a:latin typeface="Times" pitchFamily="18" charset="0"/>
                <a:ea typeface="標楷體" pitchFamily="65" charset="-120"/>
              </a:rPr>
              <a:t>製造驚喜 融入在地食材</a:t>
            </a:r>
            <a:r>
              <a:rPr lang="zh-TW" altLang="en-US" sz="2600" dirty="0" smtClean="0">
                <a:latin typeface="Times" pitchFamily="18" charset="0"/>
                <a:ea typeface="標楷體" pitchFamily="65" charset="-120"/>
              </a:rPr>
              <a:t> 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52" y="4265612"/>
            <a:ext cx="18176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684213" y="4365104"/>
            <a:ext cx="575999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marL="276225" indent="-276225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lang="en-US" altLang="zh-TW" sz="2600" b="0" dirty="0"/>
              <a:t> </a:t>
            </a:r>
            <a:r>
              <a:rPr lang="en-US" altLang="zh-TW" sz="2600" b="0" dirty="0" err="1"/>
              <a:t>Lalos</a:t>
            </a:r>
            <a:r>
              <a:rPr lang="zh-TW" altLang="en-US" sz="2600" b="0" dirty="0"/>
              <a:t>透露在逛夜市時嘗到海苔湯、土芭樂而得到靈感，下一階段將</a:t>
            </a:r>
            <a:r>
              <a:rPr lang="zh-TW" altLang="en-US" sz="2600" b="0" dirty="0">
                <a:solidFill>
                  <a:schemeClr val="folHlink"/>
                </a:solidFill>
              </a:rPr>
              <a:t>以台灣食材設計在地麵包，營造更多驚喜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endParaRPr lang="zh-TW" altLang="en-US" sz="2600" b="0" dirty="0"/>
          </a:p>
          <a:p>
            <a:pPr eaLnBrk="1" hangingPunct="1">
              <a:spcBef>
                <a:spcPct val="50000"/>
              </a:spcBef>
            </a:pP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35645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88963" y="307445"/>
            <a:ext cx="8162925" cy="762000"/>
          </a:xfrm>
        </p:spPr>
        <p:txBody>
          <a:bodyPr/>
          <a:lstStyle/>
          <a:p>
            <a:pPr eaLnBrk="1" hangingPunct="1"/>
            <a:r>
              <a:rPr lang="zh-TW" altLang="en-US" b="1" dirty="0" smtClean="0">
                <a:ea typeface="標楷體" pitchFamily="65" charset="-120"/>
              </a:rPr>
              <a:t>科學人文跨科際計畫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9495" y="1591595"/>
            <a:ext cx="8231187" cy="476408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TW" sz="2600" dirty="0" smtClean="0">
                <a:latin typeface="Times New Roman" pitchFamily="18" charset="0"/>
                <a:ea typeface="標楷體" pitchFamily="65" charset="-120"/>
              </a:rPr>
              <a:t>0 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期達人學苑：</a:t>
            </a:r>
          </a:p>
          <a:p>
            <a:pPr eaLnBrk="1" hangingPunct="1">
              <a:lnSpc>
                <a:spcPct val="110000"/>
              </a:lnSpc>
            </a:pPr>
            <a:r>
              <a:rPr lang="zh-TW" altLang="en-US" sz="2600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rPr>
              <a:t>我們所面對十個最重要問題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600" b="1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NO.1 </a:t>
            </a:r>
            <a:r>
              <a:rPr lang="zh-TW" altLang="en-US" sz="2600" b="1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如何解決學術殖民與學術自主的問題</a:t>
            </a:r>
            <a:r>
              <a:rPr lang="en-US" altLang="zh-TW" sz="2600" b="1" dirty="0" smtClean="0">
                <a:latin typeface="Times New Roman" pitchFamily="18" charset="0"/>
                <a:ea typeface="標楷體" pitchFamily="65" charset="-120"/>
              </a:rPr>
              <a:t>?</a:t>
            </a:r>
          </a:p>
          <a:p>
            <a:pPr lvl="1" eaLnBrk="1" hangingPunct="1">
              <a:lnSpc>
                <a:spcPct val="110000"/>
              </a:lnSpc>
            </a:pP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彭明輝闡述：台灣沒有自己的學術發展目標與社會發展目標，學術淪為美國的附庸，不但沒有能力解決國內的問題，甚至在制度設計上鼓勵不去看見自己的問題</a:t>
            </a:r>
          </a:p>
          <a:p>
            <a:pPr eaLnBrk="1" hangingPunct="1">
              <a:lnSpc>
                <a:spcPct val="110000"/>
              </a:lnSpc>
            </a:pPr>
            <a:r>
              <a:rPr lang="zh-TW" altLang="en-US" sz="26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通識教育強調與本土經驗連結，與此目標不謀而合</a:t>
            </a:r>
          </a:p>
          <a:p>
            <a:pPr eaLnBrk="1" hangingPunct="1">
              <a:lnSpc>
                <a:spcPct val="110000"/>
              </a:lnSpc>
            </a:pPr>
            <a:r>
              <a:rPr lang="zh-TW" altLang="en-US" sz="26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教育固然沒有國界，唯有在地扎根 </a:t>
            </a:r>
            <a:r>
              <a:rPr lang="en-US" altLang="zh-TW" sz="26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(grass-rooted)</a:t>
            </a:r>
            <a:r>
              <a:rPr lang="zh-TW" altLang="en-US" sz="2600" dirty="0" smtClean="0">
                <a:solidFill>
                  <a:schemeClr val="folHlink"/>
                </a:solidFill>
                <a:latin typeface="Times New Roman" pitchFamily="18" charset="0"/>
                <a:ea typeface="標楷體" pitchFamily="65" charset="-120"/>
              </a:rPr>
              <a:t>，才能彰顯比較利益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3" y="333375"/>
            <a:ext cx="3354387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3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559564" y="44624"/>
            <a:ext cx="8569647" cy="150445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馬國宴極簡風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4000" b="1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在地食材凸顯比較利益</a:t>
            </a:r>
            <a:r>
              <a:rPr lang="zh-TW" altLang="zh-TW" sz="40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2012-05-19 </a:t>
            </a:r>
            <a:r>
              <a:rPr lang="zh-TW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 【王瑞瑤、陳志東／台北報導】</a:t>
            </a:r>
            <a:endParaRPr lang="zh-TW" altLang="en-US" sz="4000" b="1" dirty="0" smtClean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577188" y="1673424"/>
            <a:ext cx="8534400" cy="5184576"/>
          </a:xfrm>
        </p:spPr>
        <p:txBody>
          <a:bodyPr/>
          <a:lstStyle/>
          <a:p>
            <a:pPr eaLnBrk="1" hangingPunct="1"/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花了三個月籌辦此次國宴菜色的圓山飯店主廚劉少文表示，府方試菜三次，以馬總統的喜好進行些微調整，例如前菜拼盤的滷墨魚改成蜜炙地瓜、甜湯珍珠奶茶變成九份芋薯圓加仙草凍，很顯然馬總統對甜食相當在乎。 </a:t>
            </a:r>
          </a:p>
          <a:p>
            <a:pPr eaLnBrk="1" hangingPunct="1"/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鴻圖迎賓盤有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雲林口湖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烏魚子伴蘋果、冷燻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宜蘭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三星櫻桃鴨胸片，並佐以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嘉義鹿草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的蜜炙地瓜，以及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屏東東港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櫻花蝦醬。山藥竹筍燉雞盅使用去皮去骨的ＣＡＳ雞腿肉，加上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南投埔里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紫山藥和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新北市三峽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竹筍燉煮</a:t>
            </a:r>
          </a:p>
          <a:p>
            <a:pPr eaLnBrk="1" hangingPunct="1"/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重頭戲是客家桔醬龍蝦，在對剖的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東北角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龍蝦上面塗抹新竹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北埔客家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桔醬再焗烤。飄香荷葉飯選用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彰化竹塘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長糯米，拌入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南投埔里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茭白筍炊煮。樹子蒸石斑則利用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屏東林邊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龍膽石斑，搭配</a:t>
            </a:r>
            <a:r>
              <a:rPr lang="zh-TW" altLang="zh-TW" sz="24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嘉義梅山</a:t>
            </a:r>
            <a:r>
              <a:rPr lang="zh-TW" altLang="zh-TW" sz="2400" dirty="0" smtClean="0">
                <a:latin typeface="標楷體" pitchFamily="65" charset="-120"/>
                <a:ea typeface="標楷體" pitchFamily="65" charset="-120"/>
              </a:rPr>
              <a:t>樹子提鮮清蒸，國宴當天將活殺兩百五十多隻龍蝦，以及二十多尾龍膽石斑</a:t>
            </a:r>
            <a:endParaRPr lang="zh-TW" altLang="en-US" sz="2400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45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44624"/>
            <a:ext cx="8162925" cy="1678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世界麵包賽 台灣備台灣味迎戰</a:t>
            </a:r>
            <a:br>
              <a:rPr lang="zh-TW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2012-03-04 </a:t>
            </a:r>
            <a:r>
              <a:rPr lang="zh-TW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新聞</a:t>
            </a:r>
            <a:r>
              <a:rPr lang="zh-TW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速報</a:t>
            </a:r>
            <a:r>
              <a:rPr lang="en-US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中央社</a:t>
            </a:r>
            <a:r>
              <a:rPr lang="en-US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sz="28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905000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世界盃麵包大賽今天開幕，台灣和法國、義大利等參賽隊伍排在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日第一天賽程。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台灣選手預計會將芒果、荔枝、鹹豬肉、鴨賞等台灣味融進作品</a:t>
            </a:r>
            <a:r>
              <a:rPr lang="zh-TW" altLang="zh-TW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裡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需在規定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小時內完成指定歐式麵包、甜麵包、國家特色麵包、三明治、藝術造型麵包等項目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2008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年參加團體賽獲亞軍、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2010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年個人麵包大師賽冠軍的吳寶春隨隊關懷選手比賽，他說，本屆參賽選手以紅茶、芒果製作國家特色麵包；甜麵包部分摻芒果和荔枝做搭配；三明治則用鹹豬肉、鴨賞等材料，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呈現台灣風味</a:t>
            </a:r>
            <a:endParaRPr lang="zh-TW" altLang="en-US" sz="2400" dirty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162925" cy="1323439"/>
          </a:xfrm>
        </p:spPr>
        <p:txBody>
          <a:bodyPr/>
          <a:lstStyle/>
          <a:p>
            <a:r>
              <a:rPr lang="zh-TW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「防彈衣亞曼尼」時尚界無人匹敵</a:t>
            </a:r>
            <a:r>
              <a:rPr lang="zh-TW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zh-TW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2011-04-22 </a:t>
            </a:r>
            <a:r>
              <a:rPr lang="zh-TW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</a:t>
            </a:r>
            <a:r>
              <a:rPr lang="en-US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【郭篤為／巴拿馬】</a:t>
            </a:r>
            <a:r>
              <a:rPr lang="en-US" altLang="zh-TW" sz="28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en-US" sz="28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12776"/>
            <a:ext cx="847057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米格爾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卡瓦列羅（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Miguel Caballero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）是享譽墨西哥的服裝設計師，然而他的作品不用和米蘭、巴黎、紐約的設計師較量，因為他設計的是防彈衣，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外號「防彈衣亞曼尼」，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到現在仍然沒有競爭對手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出生在哥倫比亞的卡瓦列羅，比墨西哥人更早體會到生活在毒梟和游擊隊槍彈下的恐懼，也更瞭解富裕人家為確保身家安全不惜代價的心理</a:t>
            </a:r>
            <a:endParaRPr lang="en-US" altLang="zh-TW" sz="2400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防彈衣也是毒販必備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，但卡瓦列羅強調，他接受訂單一定先查閱「柯林頓清單」，也就是美國財政部的毒梟以及販毒洗錢分子的黑名單，防止產品出現在不該受保護的人身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這是比較利益的體現</a:t>
            </a:r>
            <a:endParaRPr lang="zh-TW" altLang="en-US" sz="2400" dirty="0">
              <a:solidFill>
                <a:srgbClr val="C00000"/>
              </a:solidFill>
              <a:latin typeface="標楷體" pitchFamily="65" charset="-12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15" y="4365105"/>
            <a:ext cx="3601677" cy="24293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4365104"/>
            <a:ext cx="361165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39279"/>
            <a:ext cx="7772400" cy="769441"/>
          </a:xfrm>
        </p:spPr>
        <p:txBody>
          <a:bodyPr/>
          <a:lstStyle/>
          <a:p>
            <a:pPr eaLnBrk="1" hangingPunct="1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討論主題</a:t>
            </a:r>
            <a:endParaRPr lang="zh-TW" altLang="en-US" b="1" dirty="0" smtClean="0">
              <a:ea typeface="標楷體" pitchFamily="65" charset="-12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972" y="1340768"/>
            <a:ext cx="8064500" cy="43434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天生我才必有用嗎？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是專才好還是通才好？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對一國而言，人力是同質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(homogeneous)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好還是異質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(heterogeneous)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好？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大國與小國貿易，是不是一定佔便宜？反之則一定吃虧？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為何貿易帶來好處？狹義的和廣義的都如此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?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上述問題如何透過模型來回答</a:t>
            </a:r>
          </a:p>
        </p:txBody>
      </p:sp>
    </p:spTree>
    <p:extLst>
      <p:ext uri="{BB962C8B-B14F-4D97-AF65-F5344CB8AC3E}">
        <p14:creationId xmlns:p14="http://schemas.microsoft.com/office/powerpoint/2010/main" val="10327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6545" y="332883"/>
            <a:ext cx="8638927" cy="1323439"/>
          </a:xfrm>
        </p:spPr>
        <p:txBody>
          <a:bodyPr/>
          <a:lstStyle/>
          <a:p>
            <a:r>
              <a:rPr lang="zh-TW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克萊斯勒衝出美國　海外設</a:t>
            </a:r>
            <a:r>
              <a:rPr lang="en-US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Jeep</a:t>
            </a:r>
            <a:r>
              <a:rPr lang="zh-TW" altLang="zh-TW" sz="40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車廠</a:t>
            </a:r>
            <a:r>
              <a:rPr lang="zh-TW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zh-TW" altLang="zh-TW" sz="4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2012-03-30 </a:t>
            </a:r>
            <a:r>
              <a:rPr lang="zh-TW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記者鍾志恒／綜合外電報導】</a:t>
            </a:r>
            <a:endParaRPr lang="zh-TW" altLang="en-US" sz="2400" b="1" dirty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772816"/>
            <a:ext cx="8110537" cy="4191000"/>
          </a:xfrm>
        </p:spPr>
        <p:txBody>
          <a:bodyPr/>
          <a:lstStyle/>
          <a:p>
            <a:pPr marL="360000">
              <a:spcBef>
                <a:spcPts val="1200"/>
              </a:spcBef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克萊斯勒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(Chrysler)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過去主打美國市場，然而該車廠的義大利東家飛雅特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(Fiat)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為了以其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Jeep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品牌搶攻國際休旅車市場，打破克萊斯勒數十年只在美國本土生產的傳統，準備在俄羅斯等海外設廠生產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Jeep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來擴展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新興市場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60000">
              <a:spcBef>
                <a:spcPts val="1200"/>
              </a:spcBef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曼利表示，過去為美國人設計，並在美國生產，然後出口汽車的策略已不管用，必須針對各市場做調整。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以美國製造的汽車出口至俄國與大陸為例，每輛關稅即分別高達</a:t>
            </a:r>
            <a:r>
              <a:rPr lang="en-US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2.2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萬和</a:t>
            </a:r>
            <a:r>
              <a:rPr lang="en-US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3.7</a:t>
            </a:r>
            <a:r>
              <a:rPr lang="zh-TW" altLang="zh-TW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萬美元，因此必須在當地設廠</a:t>
            </a:r>
            <a:r>
              <a:rPr lang="zh-TW" altLang="zh-TW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60000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關稅可以改變比較利益狀態</a:t>
            </a:r>
            <a:endParaRPr lang="zh-TW" altLang="en-US" sz="2400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03" y="5023720"/>
            <a:ext cx="2700363" cy="180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8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62925" cy="1200329"/>
          </a:xfrm>
        </p:spPr>
        <p:txBody>
          <a:bodyPr/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諫逐客書</a:t>
            </a:r>
            <a:br>
              <a:rPr lang="zh-TW" altLang="en-US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2800" b="1" dirty="0">
                <a:solidFill>
                  <a:srgbClr val="906030"/>
                </a:solidFill>
                <a:latin typeface="標楷體" pitchFamily="65" charset="-120"/>
                <a:ea typeface="標楷體" pitchFamily="65" charset="-120"/>
              </a:rPr>
              <a:t>作者：李斯 朝代：</a:t>
            </a:r>
            <a:r>
              <a:rPr lang="zh-TW" altLang="en-US" sz="2800" b="1" dirty="0" smtClean="0">
                <a:solidFill>
                  <a:srgbClr val="906030"/>
                </a:solidFill>
                <a:latin typeface="標楷體" pitchFamily="65" charset="-120"/>
                <a:ea typeface="標楷體" pitchFamily="65" charset="-120"/>
              </a:rPr>
              <a:t>先秦</a:t>
            </a:r>
            <a:endParaRPr lang="zh-TW" altLang="en-US" sz="2800" b="1" dirty="0">
              <a:solidFill>
                <a:srgbClr val="90603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844824"/>
            <a:ext cx="8208912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夫物不產於秦，可寶者多；士不產於秦，而願忠者眾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今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逐客以資敵國，損民以益讎，內自虛而外樹怨於諸侯，求國無危，不可得也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物品雖然不是在秦國出產的，但是值得珍貴的很多；人才雖然不是在秦國出生的，可是願意效忠秦國的也不少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。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現在</a:t>
            </a: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趨逐客卿去幫助敵國，減損人民而使仇敵得益，使自己內部空虛，在外又跟諸侯結怨，想讓國家平安沒有危險，這是辦不到的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！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從人力資本的使用來看，同樣具有比較利益的內涵</a:t>
            </a:r>
            <a:endParaRPr lang="en-US" altLang="zh-TW" sz="2400" dirty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400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8391"/>
            <a:ext cx="1547664" cy="17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2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7547" y="-27384"/>
            <a:ext cx="8162925" cy="1200329"/>
          </a:xfrm>
        </p:spPr>
        <p:txBody>
          <a:bodyPr/>
          <a:lstStyle/>
          <a:p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比較利益法則 謝金河嘆</a:t>
            </a:r>
            <a:r>
              <a:rPr lang="zh-TW" altLang="en-US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：兩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件事成台灣新</a:t>
            </a:r>
            <a:r>
              <a:rPr lang="zh-TW" altLang="en-US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國恥 </a:t>
            </a:r>
            <a:r>
              <a:rPr lang="en-US" altLang="zh-TW" sz="24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</a:t>
            </a:r>
            <a:r>
              <a:rPr lang="zh-TW" altLang="en-US" sz="24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4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中時電子報 </a:t>
            </a:r>
            <a:endParaRPr lang="zh-TW" altLang="en-US" sz="36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9935" y="1196752"/>
            <a:ext cx="8110537" cy="45365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財信傳媒董事長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謝金河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早在臉書發表「兩個比較利益下的新恥辱」一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文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年經濟學家李嘉圖提出「比較利益」的法則，也就是說在不同國家因生產效率不同產生的機會成本不同，產生的產業新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變化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例如，法國生產一單位的酒要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人，美國要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人，而法國生產一個單位的衣服要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人，美國只要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人，那麼美國會向法國買酒，法國會向美國買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衣服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這是成本面，用簡單的參數，例如：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20, 40; 40, 20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。兩國各有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400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在消極的法律刑罰，犯罪行為也會往刑罰較低的國家移動，台灣的刑罰有兩樣特別低，讓犯罪行為在台灣滋生，並且成為台灣新國恥，偏偏只有台灣的政治人物沒有看見，那就是</a:t>
            </a:r>
            <a:r>
              <a:rPr lang="zh-TW" altLang="zh-TW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跨國詐騙案及毒品</a:t>
            </a:r>
            <a:r>
              <a:rPr lang="zh-TW" altLang="zh-TW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走私</a:t>
            </a:r>
            <a:endParaRPr lang="zh-TW" altLang="en-US" sz="2400" dirty="0">
              <a:solidFill>
                <a:srgbClr val="A5002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44624"/>
            <a:ext cx="8162925" cy="1138773"/>
          </a:xfrm>
        </p:spPr>
        <p:txBody>
          <a:bodyPr/>
          <a:lstStyle/>
          <a:p>
            <a: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來自中國的瑞士錶</a:t>
            </a: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2012-05-20 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工商時報 </a:t>
            </a: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【</a:t>
            </a:r>
            <a:r>
              <a:rPr lang="zh-TW" altLang="en-US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林佳誼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】</a:t>
            </a:r>
            <a:endParaRPr lang="zh-TW" altLang="en-US" sz="28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268760"/>
            <a:ext cx="8110537" cy="4191000"/>
          </a:xfrm>
        </p:spPr>
        <p:txBody>
          <a:bodyPr/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瑞士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萬峰錶（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Swiss Mountaineer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）號稱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瑞士錶，母公司卻是香港的「金鶯」公司（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Golden Hawk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），而內部零件則大量來自中國深圳，可能與一般人所認為的「瑞士錶」，有著不少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出入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根據瑞士現行法規，一支手錶必須同時滿足使用瑞士機芯、在瑞士組裝並完成最後檢測等</a:t>
            </a:r>
            <a:r>
              <a:rPr lang="en-US" altLang="zh-TW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個條件，才能在外表使用瑞士製造等字眼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至於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所謂的「瑞士機芯」，則是內部採用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％以上瑞士零件（不包含裝配成本），以及機芯的組裝與最後檢測必須在瑞士完成</a:t>
            </a:r>
          </a:p>
          <a:p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艾米龍駐日內瓦負責人杜比利（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Jean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Depery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）也說：「所有人都想堂而皇之在錶面上展示出瑞士製造……，但</a:t>
            </a:r>
            <a:r>
              <a:rPr lang="zh-TW" altLang="zh-TW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要是一支錶內部每樣東西都必須是瑞士製造，大部分的瑞士錶業早就被摧毀殆盡了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。」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8162925" cy="14936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「台灣製造」，撐不起一個平價品牌？ 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王柔雅 財訊雙週刊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2012-02-17 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392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期 </a:t>
            </a:r>
            <a:endParaRPr lang="zh-TW" altLang="en-US" sz="2800" dirty="0">
              <a:solidFill>
                <a:srgbClr val="90603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628800"/>
            <a:ext cx="8110537" cy="4191000"/>
          </a:xfrm>
        </p:spPr>
        <p:txBody>
          <a:bodyPr/>
          <a:lstStyle/>
          <a:p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MIT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台灣製造）為號召，衝出年產值四十億元的網路購物成衣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品牌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Lativ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，日前表明部分產品已移到國外生產，讓不少「愛台灣」的消費者夢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碎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Lativ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指出，台灣的成衣生產環境已無法負荷大量訂單，只好逐步將訂單移往國外製造；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SOFU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擔心壯大後，原本合作的本地代工廠難以承接。難道出走是台灣成衣業者最終的宿命？要撐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起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MIT 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塊招牌，得付出多少代價</a:t>
            </a:r>
            <a:r>
              <a:rPr lang="zh-TW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一九八○年代之後，受到台幣急速升值、工資高漲衝擊，曾是台灣外銷主力的成衣業陷入空前危機，</a:t>
            </a: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不少工廠被迫關門，或外移到成本較低的東南亞各國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，當時知名的成衣代工廠德式馬、當今台股紡織類股王聚陽實業也紛紛出走設廠。</a:t>
            </a:r>
          </a:p>
        </p:txBody>
      </p:sp>
    </p:spTree>
    <p:extLst>
      <p:ext uri="{BB962C8B-B14F-4D97-AF65-F5344CB8AC3E}">
        <p14:creationId xmlns:p14="http://schemas.microsoft.com/office/powerpoint/2010/main" val="1296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006" y="332656"/>
            <a:ext cx="7772400" cy="1200329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 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生產可能線的可及點與不可及點</a:t>
            </a: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Attainable </a:t>
            </a:r>
            <a:r>
              <a:rPr lang="en-US" altLang="zh-TW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and </a:t>
            </a: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Unattainable</a:t>
            </a:r>
            <a:endParaRPr lang="zh-TW" altLang="en-US" sz="36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006" y="1532985"/>
            <a:ext cx="7991450" cy="2087562"/>
          </a:xfrm>
        </p:spPr>
        <p:txBody>
          <a:bodyPr/>
          <a:lstStyle/>
          <a:p>
            <a:pPr eaLnBrk="1" hangingPunct="1"/>
            <a:r>
              <a:rPr lang="zh-TW" altLang="en-US" sz="2400" dirty="0" smtClean="0">
                <a:ea typeface="標楷體" pitchFamily="65" charset="-120"/>
              </a:rPr>
              <a:t>可及</a:t>
            </a:r>
            <a:r>
              <a:rPr lang="zh-TW" altLang="en-US" sz="2400" dirty="0">
                <a:ea typeface="標楷體" pitchFamily="65" charset="-120"/>
              </a:rPr>
              <a:t>點</a:t>
            </a:r>
            <a:endParaRPr lang="zh-TW" altLang="en-US" sz="2400" dirty="0" smtClean="0"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ea typeface="標楷體" pitchFamily="65" charset="-120"/>
              </a:rPr>
              <a:t>在所擁有的資源內可以生產的各種可能組合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/>
            <a:r>
              <a:rPr lang="zh-TW" altLang="en-US" sz="2400" dirty="0" smtClean="0">
                <a:ea typeface="標楷體" pitchFamily="65" charset="-120"/>
              </a:rPr>
              <a:t>不可及點</a:t>
            </a:r>
          </a:p>
          <a:p>
            <a:pPr lvl="1" eaLnBrk="1" hangingPunct="1"/>
            <a:r>
              <a:rPr lang="zh-TW" altLang="en-US" sz="2400" dirty="0">
                <a:ea typeface="標楷體" pitchFamily="65" charset="-120"/>
              </a:rPr>
              <a:t>在所擁有的資源</a:t>
            </a:r>
            <a:r>
              <a:rPr lang="zh-TW" altLang="en-US" sz="2400" dirty="0" smtClean="0">
                <a:ea typeface="標楷體" pitchFamily="65" charset="-120"/>
              </a:rPr>
              <a:t>內無法生產的可能組合，也就是超過生產可能的範圍</a:t>
            </a:r>
            <a:endParaRPr lang="en-US" altLang="zh-TW" sz="2400" dirty="0"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zh-TW" altLang="en-US" sz="2400" dirty="0" smtClean="0">
              <a:ea typeface="標楷體" pitchFamily="65" charset="-120"/>
            </a:endParaRPr>
          </a:p>
        </p:txBody>
      </p:sp>
      <p:pic>
        <p:nvPicPr>
          <p:cNvPr id="15366" name="Picture 6" descr="fra89627_f0302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7" y="3717032"/>
            <a:ext cx="6192837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0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1754326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生產可能線的效率點與不效率點</a:t>
            </a:r>
            <a:b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</a:t>
            </a:r>
            <a:r>
              <a:rPr lang="en-US" altLang="zh-TW" sz="36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Efficient and Inefficient</a:t>
            </a:r>
            <a:br>
              <a:rPr lang="en-US" altLang="zh-TW" sz="36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endParaRPr lang="zh-TW" altLang="en-US" sz="3600" b="1" dirty="0" smtClean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8110537" cy="4824536"/>
          </a:xfrm>
        </p:spPr>
        <p:txBody>
          <a:bodyPr/>
          <a:lstStyle/>
          <a:p>
            <a:pPr eaLnBrk="1" hangingPunct="1"/>
            <a:r>
              <a:rPr lang="zh-TW" altLang="en-US" sz="2800" b="1" dirty="0" smtClean="0">
                <a:ea typeface="標楷體" pitchFamily="65" charset="-120"/>
              </a:rPr>
              <a:t>效率的生產點</a:t>
            </a:r>
            <a:endParaRPr lang="zh-TW" altLang="en-US" sz="2800" b="1" u="sng" dirty="0" smtClean="0"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ea typeface="標楷體" pitchFamily="65" charset="-120"/>
              </a:rPr>
              <a:t>效率的生產點把時間全部都用完，如果要增加一種產品的生產，必須以另外一種產品的減產為代價；此時為效率生產</a:t>
            </a:r>
            <a:endParaRPr lang="en-US" altLang="zh-TW" sz="2400" dirty="0" smtClean="0"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>
                <a:ea typeface="標楷體" pitchFamily="65" charset="-120"/>
              </a:rPr>
              <a:t>效率</a:t>
            </a:r>
            <a:r>
              <a:rPr lang="zh-TW" altLang="en-US" sz="2400" dirty="0" smtClean="0">
                <a:ea typeface="標楷體" pitchFamily="65" charset="-120"/>
              </a:rPr>
              <a:t>的生產點應該在生產可能</a:t>
            </a:r>
            <a:r>
              <a:rPr lang="zh-TW" altLang="en-US" sz="2400" dirty="0">
                <a:ea typeface="標楷體" pitchFamily="65" charset="-120"/>
              </a:rPr>
              <a:t>的</a:t>
            </a:r>
            <a:r>
              <a:rPr lang="zh-TW" altLang="en-US" sz="2400" dirty="0" smtClean="0">
                <a:solidFill>
                  <a:srgbClr val="FF0033"/>
                </a:solidFill>
                <a:ea typeface="標楷體" pitchFamily="65" charset="-120"/>
              </a:rPr>
              <a:t>邊界上</a:t>
            </a:r>
          </a:p>
          <a:p>
            <a:pPr eaLnBrk="1" hangingPunct="1"/>
            <a:r>
              <a:rPr lang="zh-TW" altLang="en-US" sz="2800" b="1" dirty="0" smtClean="0">
                <a:ea typeface="標楷體" pitchFamily="65" charset="-120"/>
              </a:rPr>
              <a:t>不效率的生產點</a:t>
            </a:r>
            <a:endParaRPr lang="en-US" altLang="zh-TW" sz="2800" b="1" u="sng" dirty="0" smtClean="0"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ea typeface="標楷體" pitchFamily="65" charset="-120"/>
              </a:rPr>
              <a:t>不效率的生產點沒有把時間全部都用完，要增加一種產品的生產，不必然要以另外一種產品的減產為代價；此時的生產是不效率的</a:t>
            </a:r>
            <a:endParaRPr lang="en-US" altLang="zh-TW" sz="2400" dirty="0" smtClean="0"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ea typeface="標楷體" pitchFamily="65" charset="-120"/>
              </a:rPr>
              <a:t>不效率</a:t>
            </a:r>
            <a:r>
              <a:rPr lang="zh-TW" altLang="en-US" sz="2400" dirty="0">
                <a:ea typeface="標楷體" pitchFamily="65" charset="-120"/>
              </a:rPr>
              <a:t>的生產點應該在生產</a:t>
            </a:r>
            <a:r>
              <a:rPr lang="zh-TW" altLang="en-US" sz="2400" dirty="0" smtClean="0">
                <a:ea typeface="標楷體" pitchFamily="65" charset="-120"/>
              </a:rPr>
              <a:t>可能</a:t>
            </a:r>
            <a:r>
              <a:rPr lang="zh-TW" altLang="en-US" sz="2400" dirty="0" smtClean="0">
                <a:solidFill>
                  <a:srgbClr val="FF0033"/>
                </a:solidFill>
                <a:ea typeface="標楷體" pitchFamily="65" charset="-120"/>
              </a:rPr>
              <a:t>的邊界內</a:t>
            </a:r>
          </a:p>
        </p:txBody>
      </p:sp>
    </p:spTree>
    <p:extLst>
      <p:ext uri="{BB962C8B-B14F-4D97-AF65-F5344CB8AC3E}">
        <p14:creationId xmlns:p14="http://schemas.microsoft.com/office/powerpoint/2010/main" val="8951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00834"/>
            <a:ext cx="7772400" cy="707886"/>
          </a:xfrm>
        </p:spPr>
        <p:txBody>
          <a:bodyPr/>
          <a:lstStyle/>
          <a:p>
            <a:pPr eaLnBrk="1" hangingPunct="1"/>
            <a:r>
              <a:rPr lang="en-US" altLang="zh-TW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專業化分工之下的貿易利得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24744"/>
            <a:ext cx="7702624" cy="36750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即使某些生產者具有絕對利益，依照比較利益的專業化分工仍有好處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Adam Smith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國富論 (1776)，蘇格蘭製針工廠的例子</a:t>
            </a:r>
            <a:endParaRPr lang="en-US" altLang="zh-TW" sz="2400" u="sng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一個普通工人盡力生產，一天產量大概二十枚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但是按照專門生產的方式，製針產業分成各種專業部門，包括從金屬條抽絲、拉直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切斷、削尖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磨光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頂端、安裝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針頭、拋光、裝盒。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因此，一根針的製作分成十八道工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序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，十個專業分工的人，每天能夠生產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48,000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枚針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專業分工之後，可以有百倍乃至千倍產能的提昇</a:t>
            </a:r>
            <a:endParaRPr lang="en-US" altLang="zh-TW" sz="2400" dirty="0" smtClean="0">
              <a:solidFill>
                <a:srgbClr val="A5002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這不是古代製針才有的現象，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近代工業化製造也遵循相同法則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endParaRPr lang="zh-TW" altLang="en-US" sz="2400" dirty="0" smtClean="0">
              <a:solidFill>
                <a:srgbClr val="A5002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864" y="76857"/>
            <a:ext cx="1331640" cy="162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8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71538" y="260648"/>
            <a:ext cx="8162925" cy="769441"/>
          </a:xfrm>
        </p:spPr>
        <p:txBody>
          <a:bodyPr/>
          <a:lstStyle/>
          <a:p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專業化分工之下的貿易利得</a:t>
            </a:r>
            <a:endParaRPr lang="zh-TW" altLang="en-US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6929686" cy="50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51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51472"/>
            <a:ext cx="8566919" cy="147732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南方人物周刊－王傳福要比亞迪做汽車業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No.1 </a:t>
            </a:r>
            <a:br>
              <a:rPr lang="en-US" altLang="zh-TW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2009-09-27 </a:t>
            </a:r>
            <a:r>
              <a:rPr lang="zh-TW" altLang="en-US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旺報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【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記者葉文義／整理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】</a:t>
            </a:r>
            <a:r>
              <a:rPr lang="zh-TW" altLang="en-US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628800"/>
            <a:ext cx="7992888" cy="5184775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在王傳福的理解，汽車行業沒什麼可怕，也不過是一個勞動型密集行業，一樣可以拷貝出「比亞迪模式」</a:t>
            </a:r>
            <a:endParaRPr lang="en-US" altLang="zh-TW" sz="2400" dirty="0" smtClean="0">
              <a:solidFill>
                <a:schemeClr val="accent4"/>
              </a:solidFill>
              <a:ea typeface="標楷體" pitchFamily="65" charset="-120"/>
            </a:endParaRPr>
          </a:p>
          <a:p>
            <a:pPr eaLnBrk="1" hangingPunct="1">
              <a:spcBef>
                <a:spcPts val="1800"/>
              </a:spcBef>
            </a:pP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「一輛上百萬元的車，在我看來也就是一堆鋼鐵</a:t>
            </a:r>
            <a:r>
              <a:rPr lang="en-US" altLang="zh-TW" sz="2400" dirty="0" smtClean="0">
                <a:solidFill>
                  <a:schemeClr val="accent4"/>
                </a:solidFill>
                <a:ea typeface="標楷體" pitchFamily="65" charset="-120"/>
              </a:rPr>
              <a:t>……</a:t>
            </a: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國外汽車的價格為什麼如此之高，是因為其</a:t>
            </a:r>
            <a:r>
              <a:rPr lang="en-US" altLang="zh-TW" sz="2400" dirty="0" smtClean="0">
                <a:solidFill>
                  <a:schemeClr val="accent4"/>
                </a:solidFill>
                <a:ea typeface="標楷體" pitchFamily="65" charset="-120"/>
              </a:rPr>
              <a:t>40%</a:t>
            </a: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的工序是依靠人工完成的</a:t>
            </a:r>
            <a:r>
              <a:rPr lang="en-US" altLang="zh-TW" sz="2400" dirty="0" smtClean="0">
                <a:solidFill>
                  <a:schemeClr val="accent4"/>
                </a:solidFill>
                <a:ea typeface="標楷體" pitchFamily="65" charset="-120"/>
              </a:rPr>
              <a:t>……</a:t>
            </a: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所以我們將盡可能地把汽車製造的工序分解到人工，由那些可能雇到的便宜巧匠，按照我們設計出的方案進行製造，通過這種模式達到汽車生產的超低成本。」</a:t>
            </a:r>
          </a:p>
          <a:p>
            <a:pPr eaLnBrk="1" hangingPunct="1">
              <a:spcBef>
                <a:spcPts val="18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不同的工序，由不同的巧匠所完成，各自發揮比較利益；對照</a:t>
            </a:r>
            <a:r>
              <a:rPr lang="en-US" altLang="zh-TW" sz="2400" dirty="0" smtClean="0">
                <a:solidFill>
                  <a:srgbClr val="0070C0"/>
                </a:solidFill>
                <a:ea typeface="標楷體" pitchFamily="65" charset="-120"/>
              </a:rPr>
              <a:t>Adam Smith 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國富論製針的例子</a:t>
            </a:r>
          </a:p>
        </p:txBody>
      </p:sp>
    </p:spTree>
    <p:extLst>
      <p:ext uri="{BB962C8B-B14F-4D97-AF65-F5344CB8AC3E}">
        <p14:creationId xmlns:p14="http://schemas.microsoft.com/office/powerpoint/2010/main" val="33831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88032" y="-75585"/>
            <a:ext cx="7772400" cy="1200329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比較利益原則</a:t>
            </a: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Principle </a:t>
            </a:r>
            <a:r>
              <a:rPr lang="en-US" altLang="zh-TW" sz="3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of Comparative </a:t>
            </a:r>
            <a:endParaRPr lang="zh-TW" altLang="en-US" sz="36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76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83568" y="1363216"/>
            <a:ext cx="8280920" cy="5378152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隨著經濟發展程度日益高張，這個世界是更為一般化或是專業化？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ea typeface="標楷體" pitchFamily="65" charset="-120"/>
              </a:rPr>
              <a:t>專業化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的過程就是趨向比較利益的發揮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專業化是每個人專精於自己的領域或技術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ea typeface="標楷體" pitchFamily="65" charset="-120"/>
              </a:rPr>
              <a:t>專精</a:t>
            </a:r>
            <a:r>
              <a:rPr lang="zh-TW" altLang="en-US" sz="2400" dirty="0" smtClean="0">
                <a:ea typeface="標楷體" pitchFamily="65" charset="-120"/>
              </a:rPr>
              <a:t>的定義，是可以用比較少的時間或資源，生產較多的財貨或勞務；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換句話說，更有效率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ea typeface="標楷體" pitchFamily="65" charset="-120"/>
              </a:rPr>
              <a:t>更有效率有兩</a:t>
            </a:r>
            <a:r>
              <a:rPr lang="zh-TW" altLang="en-US" sz="2400" dirty="0" smtClean="0">
                <a:ea typeface="標楷體" pitchFamily="65" charset="-120"/>
              </a:rPr>
              <a:t>種可能：一種是生產成本較低，一種是機會成本較低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ea typeface="標楷體" pitchFamily="65" charset="-120"/>
              </a:rPr>
              <a:t>生產成本較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低是絕對利益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ea typeface="標楷體" pitchFamily="65" charset="-120"/>
              </a:rPr>
              <a:t>機會成本較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低是比較利益</a:t>
            </a:r>
            <a:endParaRPr lang="en-US" altLang="zh-TW" sz="2400" dirty="0" smtClean="0">
              <a:solidFill>
                <a:srgbClr val="C0000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400" dirty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</a:pPr>
            <a:endParaRPr lang="zh-TW" altLang="en-US" sz="2400" dirty="0" smtClean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8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162925" cy="1138773"/>
          </a:xfrm>
        </p:spPr>
        <p:txBody>
          <a:bodyPr/>
          <a:lstStyle/>
          <a:p>
            <a:r>
              <a:rPr lang="zh-TW" altLang="en-US" sz="3600" b="1" dirty="0">
                <a:latin typeface="標楷體" pitchFamily="65" charset="-120"/>
                <a:ea typeface="標楷體" pitchFamily="65" charset="-120"/>
              </a:rPr>
              <a:t>貿易理論</a:t>
            </a:r>
            <a:r>
              <a:rPr lang="zh-TW" altLang="en-US" sz="3600" b="1" dirty="0" smtClean="0">
                <a:latin typeface="標楷體" pitchFamily="65" charset="-120"/>
                <a:ea typeface="標楷體" pitchFamily="65" charset="-120"/>
              </a:rPr>
              <a:t>：李佳圖模型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dirty="0" smtClean="0">
                <a:latin typeface="標楷體" pitchFamily="65" charset="-120"/>
                <a:ea typeface="標楷體" pitchFamily="65" charset="-120"/>
              </a:rPr>
            </a:b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1817, David Ricardo; </a:t>
            </a:r>
            <a:r>
              <a:rPr lang="en-US" altLang="zh-TW" sz="3200" dirty="0" err="1" smtClean="0">
                <a:latin typeface="Times New Roman" pitchFamily="18" charset="0"/>
                <a:cs typeface="Times New Roman" pitchFamily="18" charset="0"/>
              </a:rPr>
              <a:t>Ricardian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model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5919" y="1686272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1817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年，大衛李佳圖把亞當斯密的理論更進一步，假設一個國家在所有的生產上都有比較利益時的發展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李佳圖的比較利益理論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一國應該專業化在最有效率的生產，然後跟其他國家購買較不具效率的產品，即使這個國家生產此產品仍舊比其他國家更有效率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這個理論可以適用於所有的生產模式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43" y="0"/>
            <a:ext cx="1242989" cy="170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0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E96A-0A2C-4CC6-ADED-E9BE586C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從機會成本角度來看比較利益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247CA7-4DD0-4C71-B084-762549B69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968" y="4005064"/>
            <a:ext cx="4767148" cy="17281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即使中國大陸具有絕對利益</a:t>
            </a:r>
            <a:endParaRPr lang="en-US" altLang="zh-TW" dirty="0" smtClean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70000"/>
              </a:lnSpc>
            </a:pP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生產高級品的成本也低於義大利</a:t>
            </a:r>
            <a:endParaRPr lang="en-US" altLang="zh-TW" dirty="0" smtClean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70000"/>
              </a:lnSpc>
            </a:pP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仍應生產具有比較利益的普通產品</a:t>
            </a:r>
            <a:endParaRPr lang="zh-TW" altLang="en-US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55BBBA-C092-44EE-89AF-2C7E6FD027F4}"/>
              </a:ext>
            </a:extLst>
          </p:cNvPr>
          <p:cNvCxnSpPr>
            <a:cxnSpLocks/>
          </p:cNvCxnSpPr>
          <p:nvPr/>
        </p:nvCxnSpPr>
        <p:spPr>
          <a:xfrm>
            <a:off x="1671403" y="1987212"/>
            <a:ext cx="0" cy="41822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F13C704-68A9-440E-83AD-04CAA3FD0735}"/>
              </a:ext>
            </a:extLst>
          </p:cNvPr>
          <p:cNvCxnSpPr>
            <a:cxnSpLocks/>
          </p:cNvCxnSpPr>
          <p:nvPr/>
        </p:nvCxnSpPr>
        <p:spPr>
          <a:xfrm>
            <a:off x="1671403" y="6169468"/>
            <a:ext cx="33802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8229305-021F-437F-91CC-B75350A30056}"/>
              </a:ext>
            </a:extLst>
          </p:cNvPr>
          <p:cNvCxnSpPr>
            <a:cxnSpLocks/>
          </p:cNvCxnSpPr>
          <p:nvPr/>
        </p:nvCxnSpPr>
        <p:spPr>
          <a:xfrm>
            <a:off x="1671403" y="2368446"/>
            <a:ext cx="2623278" cy="38010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99B19B3-7631-47DB-ACD9-7651AA589C84}"/>
              </a:ext>
            </a:extLst>
          </p:cNvPr>
          <p:cNvCxnSpPr/>
          <p:nvPr/>
        </p:nvCxnSpPr>
        <p:spPr>
          <a:xfrm>
            <a:off x="1693886" y="4781862"/>
            <a:ext cx="2098623" cy="13876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F55F543-CBC5-49BF-9FC5-29C93B6F0727}"/>
              </a:ext>
            </a:extLst>
          </p:cNvPr>
          <p:cNvSpPr txBox="1"/>
          <p:nvPr/>
        </p:nvSpPr>
        <p:spPr>
          <a:xfrm>
            <a:off x="5074167" y="5942567"/>
            <a:ext cx="1131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高級品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14AB105-DF21-4B3D-B20C-7B546371321E}"/>
              </a:ext>
            </a:extLst>
          </p:cNvPr>
          <p:cNvSpPr txBox="1"/>
          <p:nvPr/>
        </p:nvSpPr>
        <p:spPr>
          <a:xfrm>
            <a:off x="419755" y="1948011"/>
            <a:ext cx="1329074" cy="47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普通品</a:t>
            </a:r>
          </a:p>
        </p:txBody>
      </p:sp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9E41449B-F54D-41AA-AB47-B54D8F739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720658"/>
              </p:ext>
            </p:extLst>
          </p:nvPr>
        </p:nvGraphicFramePr>
        <p:xfrm>
          <a:off x="3419872" y="1556792"/>
          <a:ext cx="3563798" cy="212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3" imgW="1835229" imgH="1092238" progId="Excel.Sheet.12">
                  <p:embed/>
                </p:oleObj>
              </mc:Choice>
              <mc:Fallback>
                <p:oleObj name="Worksheet" r:id="rId3" imgW="1835229" imgH="1092238" progId="Excel.Sheet.12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9E41449B-F54D-41AA-AB47-B54D8F739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872" y="1556792"/>
                        <a:ext cx="3563798" cy="2121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43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>
          <a:xfrm>
            <a:off x="395536" y="-414719"/>
            <a:ext cx="8062664" cy="1323439"/>
          </a:xfrm>
        </p:spPr>
        <p:txBody>
          <a:bodyPr/>
          <a:lstStyle/>
          <a:p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專業分工發揮比較利益的經典範例</a:t>
            </a:r>
          </a:p>
        </p:txBody>
      </p:sp>
      <p:sp>
        <p:nvSpPr>
          <p:cNvPr id="24579" name="內容版面配置區 2"/>
          <p:cNvSpPr>
            <a:spLocks noGrp="1"/>
          </p:cNvSpPr>
          <p:nvPr>
            <p:ph idx="1"/>
          </p:nvPr>
        </p:nvSpPr>
        <p:spPr>
          <a:xfrm>
            <a:off x="753344" y="1124744"/>
            <a:ext cx="7704856" cy="5040312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zh-TW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你出錢他出頭 大陸出現代罵業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2010-10-05 </a:t>
            </a:r>
            <a:r>
              <a:rPr lang="zh-TW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中國時報 【湯斌／台北報導】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zh-TW" sz="2400" b="1" dirty="0" smtClean="0">
              <a:solidFill>
                <a:srgbClr val="90603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社會分工愈來愈精細，連罵人都可找「專業服務」。繼收錢挨罵的「找罵網店」後，大陸近期又出現幫消費者罵人的「代罵公司」，透過電話、簡訊或網路，讓罵人走上「市場化、規模化」道路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據悉，代罵一天代價十小時七十元至八十元人民幣，生意還相當好，須提前兩三天預約。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zh-TW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儘管賺錢很重要，但「代罵公司」仍多遵守「行規」：盡量不接當地「業務」，只罵個人或民間企業，不罵黨政機關或國營企業，也不罵老人家。</a:t>
            </a:r>
          </a:p>
          <a:p>
            <a:pPr>
              <a:spcBef>
                <a:spcPts val="1200"/>
              </a:spcBef>
            </a:pPr>
            <a:endPara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53" y="3494213"/>
            <a:ext cx="4464743" cy="3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1" y="1088194"/>
            <a:ext cx="4968875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44824"/>
            <a:ext cx="2266950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 bwMode="auto">
          <a:xfrm>
            <a:off x="871538" y="260648"/>
            <a:ext cx="81629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專業化分工之下的貿易利得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9" name="Group 43"/>
          <p:cNvGrpSpPr>
            <a:grpSpLocks/>
          </p:cNvGrpSpPr>
          <p:nvPr/>
        </p:nvGrpSpPr>
        <p:grpSpPr bwMode="auto">
          <a:xfrm>
            <a:off x="653033" y="2084412"/>
            <a:ext cx="3990975" cy="4152900"/>
            <a:chOff x="834406" y="1915027"/>
            <a:chExt cx="3992301" cy="4152681"/>
          </a:xfrm>
        </p:grpSpPr>
        <p:sp>
          <p:nvSpPr>
            <p:cNvPr id="8" name="Rectangle 7"/>
            <p:cNvSpPr/>
            <p:nvPr/>
          </p:nvSpPr>
          <p:spPr bwMode="auto">
            <a:xfrm>
              <a:off x="834406" y="1915027"/>
              <a:ext cx="3992301" cy="415268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endParaRPr lang="zh-TW" altLang="en-US" sz="280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901103" y="1978524"/>
              <a:ext cx="3855731" cy="4019338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</p:grp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 rot="16200000" flipV="1">
            <a:off x="2190750" y="4551363"/>
            <a:ext cx="1173163" cy="14287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>
            <a:off x="1719263" y="3930650"/>
            <a:ext cx="1050925" cy="1428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2700338" y="3865563"/>
            <a:ext cx="139700" cy="1476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2238234" y="2204864"/>
            <a:ext cx="2115403" cy="92333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Susan and Tom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exchange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12 nuts, 12 coffee</a:t>
            </a:r>
          </a:p>
        </p:txBody>
      </p:sp>
      <p:cxnSp>
        <p:nvCxnSpPr>
          <p:cNvPr id="33" name="Straight Arrow Connector 32"/>
          <p:cNvCxnSpPr>
            <a:cxnSpLocks noChangeShapeType="1"/>
            <a:endCxn id="29" idx="0"/>
          </p:cNvCxnSpPr>
          <p:nvPr/>
        </p:nvCxnSpPr>
        <p:spPr bwMode="auto">
          <a:xfrm rot="5400000">
            <a:off x="2718594" y="3288507"/>
            <a:ext cx="628650" cy="5254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 Box 35"/>
          <p:cNvSpPr txBox="1">
            <a:spLocks noChangeArrowheads="1"/>
          </p:cNvSpPr>
          <p:nvPr/>
        </p:nvSpPr>
        <p:spPr bwMode="auto">
          <a:xfrm>
            <a:off x="2249488" y="5186363"/>
            <a:ext cx="438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sz="1800" b="0">
                <a:latin typeface="Arial" charset="0"/>
                <a:ea typeface="新細明體" pitchFamily="18" charset="-120"/>
              </a:rPr>
              <a:t>8</a:t>
            </a:r>
          </a:p>
        </p:txBody>
      </p:sp>
      <p:sp>
        <p:nvSpPr>
          <p:cNvPr id="42" name="Text Box 35"/>
          <p:cNvSpPr txBox="1">
            <a:spLocks noChangeArrowheads="1"/>
          </p:cNvSpPr>
          <p:nvPr/>
        </p:nvSpPr>
        <p:spPr bwMode="auto">
          <a:xfrm>
            <a:off x="1231900" y="4129088"/>
            <a:ext cx="439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zh-TW" sz="1800" b="0">
                <a:latin typeface="Arial" charset="0"/>
                <a:ea typeface="新細明體" pitchFamily="18" charset="-120"/>
              </a:rPr>
              <a:t>8</a:t>
            </a:r>
          </a:p>
        </p:txBody>
      </p: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16200000" flipH="1">
            <a:off x="2034381" y="4717257"/>
            <a:ext cx="854075" cy="14288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 rot="10800000">
            <a:off x="1701800" y="4306888"/>
            <a:ext cx="798513" cy="9525"/>
          </a:xfrm>
          <a:prstGeom prst="line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641" name="Group 44"/>
          <p:cNvGrpSpPr>
            <a:grpSpLocks/>
          </p:cNvGrpSpPr>
          <p:nvPr/>
        </p:nvGrpSpPr>
        <p:grpSpPr bwMode="auto">
          <a:xfrm>
            <a:off x="936625" y="1903413"/>
            <a:ext cx="3359150" cy="3973512"/>
            <a:chOff x="935957" y="1903137"/>
            <a:chExt cx="3359358" cy="3973244"/>
          </a:xfrm>
        </p:grpSpPr>
        <p:sp>
          <p:nvSpPr>
            <p:cNvPr id="26643" name="Text Box 12"/>
            <p:cNvSpPr txBox="1">
              <a:spLocks noChangeArrowheads="1"/>
            </p:cNvSpPr>
            <p:nvPr/>
          </p:nvSpPr>
          <p:spPr bwMode="auto">
            <a:xfrm>
              <a:off x="1659290" y="5507049"/>
              <a:ext cx="2552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10000"/>
                </a:spcBef>
              </a:pPr>
              <a:r>
                <a:rPr lang="en-US" altLang="zh-TW" sz="1800" b="0">
                  <a:latin typeface="Arial" charset="0"/>
                  <a:ea typeface="新細明體" pitchFamily="18" charset="-120"/>
                </a:rPr>
                <a:t>Nuts  (lb/day)</a:t>
              </a:r>
            </a:p>
          </p:txBody>
        </p:sp>
        <p:sp>
          <p:nvSpPr>
            <p:cNvPr id="26644" name="Text Box 30"/>
            <p:cNvSpPr txBox="1">
              <a:spLocks noChangeArrowheads="1"/>
            </p:cNvSpPr>
            <p:nvPr/>
          </p:nvSpPr>
          <p:spPr bwMode="auto">
            <a:xfrm>
              <a:off x="1192524" y="3773814"/>
              <a:ext cx="4785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zh-TW" sz="1800" b="0">
                  <a:latin typeface="Arial" charset="0"/>
                  <a:ea typeface="新細明體" pitchFamily="18" charset="-120"/>
                </a:rPr>
                <a:t>12</a:t>
              </a:r>
            </a:p>
          </p:txBody>
        </p:sp>
        <p:sp>
          <p:nvSpPr>
            <p:cNvPr id="26645" name="Text Box 36"/>
            <p:cNvSpPr txBox="1">
              <a:spLocks noChangeArrowheads="1"/>
            </p:cNvSpPr>
            <p:nvPr/>
          </p:nvSpPr>
          <p:spPr bwMode="auto">
            <a:xfrm>
              <a:off x="3832276" y="5185673"/>
              <a:ext cx="463039" cy="338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0">
                  <a:latin typeface="Arial" charset="0"/>
                  <a:ea typeface="新細明體" pitchFamily="18" charset="-120"/>
                </a:rPr>
                <a:t>24</a:t>
              </a:r>
            </a:p>
          </p:txBody>
        </p:sp>
        <p:sp>
          <p:nvSpPr>
            <p:cNvPr id="26646" name="Text Box 31"/>
            <p:cNvSpPr txBox="1">
              <a:spLocks noChangeArrowheads="1"/>
            </p:cNvSpPr>
            <p:nvPr/>
          </p:nvSpPr>
          <p:spPr bwMode="auto">
            <a:xfrm>
              <a:off x="1219819" y="2377137"/>
              <a:ext cx="4512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zh-TW" sz="1800" b="0">
                  <a:latin typeface="Arial" charset="0"/>
                  <a:ea typeface="新細明體" pitchFamily="18" charset="-120"/>
                </a:rPr>
                <a:t>24</a:t>
              </a:r>
            </a:p>
          </p:txBody>
        </p:sp>
        <p:sp>
          <p:nvSpPr>
            <p:cNvPr id="26647" name="Text Box 35"/>
            <p:cNvSpPr txBox="1">
              <a:spLocks noChangeArrowheads="1"/>
            </p:cNvSpPr>
            <p:nvPr/>
          </p:nvSpPr>
          <p:spPr bwMode="auto">
            <a:xfrm>
              <a:off x="2575204" y="5185673"/>
              <a:ext cx="439136" cy="338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TW" sz="1800" b="0">
                  <a:latin typeface="Arial" charset="0"/>
                  <a:ea typeface="新細明體" pitchFamily="18" charset="-120"/>
                </a:rPr>
                <a:t>12</a:t>
              </a:r>
            </a:p>
          </p:txBody>
        </p:sp>
        <p:sp>
          <p:nvSpPr>
            <p:cNvPr id="26648" name="Text Box 44"/>
            <p:cNvSpPr txBox="1">
              <a:spLocks noChangeArrowheads="1"/>
            </p:cNvSpPr>
            <p:nvPr/>
          </p:nvSpPr>
          <p:spPr bwMode="auto">
            <a:xfrm rot="-5400000">
              <a:off x="-726050" y="3565144"/>
              <a:ext cx="3625452" cy="30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10000"/>
                </a:spcBef>
              </a:pPr>
              <a:r>
                <a:rPr lang="en-US" altLang="zh-TW" sz="1800" b="0" dirty="0">
                  <a:latin typeface="Arial" charset="0"/>
                  <a:ea typeface="新細明體" pitchFamily="18" charset="-120"/>
                </a:rPr>
                <a:t>Coffee  (</a:t>
              </a:r>
              <a:r>
                <a:rPr lang="en-US" altLang="zh-TW" sz="1800" b="0" dirty="0" err="1">
                  <a:latin typeface="Arial" charset="0"/>
                  <a:ea typeface="新細明體" pitchFamily="18" charset="-120"/>
                </a:rPr>
                <a:t>lb</a:t>
              </a:r>
              <a:r>
                <a:rPr lang="en-US" altLang="zh-TW" sz="1800" b="0" dirty="0">
                  <a:latin typeface="Arial" charset="0"/>
                  <a:ea typeface="新細明體" pitchFamily="18" charset="-120"/>
                </a:rPr>
                <a:t>/day)</a:t>
              </a:r>
            </a:p>
          </p:txBody>
        </p:sp>
        <p:sp>
          <p:nvSpPr>
            <p:cNvPr id="26649" name="Line 27"/>
            <p:cNvSpPr>
              <a:spLocks noChangeShapeType="1"/>
            </p:cNvSpPr>
            <p:nvPr/>
          </p:nvSpPr>
          <p:spPr bwMode="auto">
            <a:xfrm rot="5400000">
              <a:off x="2966795" y="3847533"/>
              <a:ext cx="1454" cy="2570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650" name="Line 3"/>
            <p:cNvSpPr>
              <a:spLocks noChangeShapeType="1"/>
            </p:cNvSpPr>
            <p:nvPr/>
          </p:nvSpPr>
          <p:spPr bwMode="auto">
            <a:xfrm>
              <a:off x="1691285" y="2245090"/>
              <a:ext cx="0" cy="28864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37"/>
            <p:cNvSpPr>
              <a:spLocks noChangeShapeType="1"/>
            </p:cNvSpPr>
            <p:nvPr/>
          </p:nvSpPr>
          <p:spPr bwMode="auto">
            <a:xfrm>
              <a:off x="1691654" y="3912776"/>
              <a:ext cx="2387748" cy="1222293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701179" y="2517458"/>
              <a:ext cx="1103381" cy="2631897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2381250" y="4230688"/>
            <a:ext cx="139700" cy="1492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sz="1800">
              <a:latin typeface="Arial" charset="0"/>
              <a:ea typeface="新細明體" pitchFamily="18" charset="-120"/>
            </a:endParaRPr>
          </a:p>
        </p:txBody>
      </p:sp>
      <p:sp>
        <p:nvSpPr>
          <p:cNvPr id="32" name="標題 1"/>
          <p:cNvSpPr txBox="1">
            <a:spLocks/>
          </p:cNvSpPr>
          <p:nvPr/>
        </p:nvSpPr>
        <p:spPr>
          <a:xfrm>
            <a:off x="539552" y="116632"/>
            <a:ext cx="8162925" cy="7694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專業化分工之下的貿易利得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004048" y="2113416"/>
            <a:ext cx="3787687" cy="4123896"/>
            <a:chOff x="928046" y="1760561"/>
            <a:chExt cx="3787687" cy="4123896"/>
          </a:xfrm>
        </p:grpSpPr>
        <p:sp>
          <p:nvSpPr>
            <p:cNvPr id="30" name="Rectangle 32"/>
            <p:cNvSpPr/>
            <p:nvPr/>
          </p:nvSpPr>
          <p:spPr bwMode="auto">
            <a:xfrm>
              <a:off x="928046" y="1760561"/>
              <a:ext cx="3787687" cy="412389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defRPr/>
              </a:pPr>
              <a:endParaRPr lang="zh-TW" altLang="en-US" sz="280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993775" y="1830388"/>
              <a:ext cx="3656013" cy="3984625"/>
              <a:chOff x="993775" y="1830388"/>
              <a:chExt cx="3656013" cy="3984625"/>
            </a:xfrm>
          </p:grpSpPr>
          <p:sp>
            <p:nvSpPr>
              <p:cNvPr id="35" name="Rectangle 33"/>
              <p:cNvSpPr/>
              <p:nvPr/>
            </p:nvSpPr>
            <p:spPr bwMode="auto">
              <a:xfrm>
                <a:off x="993775" y="1830388"/>
                <a:ext cx="3656013" cy="3984625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TW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  <p:cxnSp>
            <p:nvCxnSpPr>
              <p:cNvPr id="36" name="Straight Arrow Connector 34"/>
              <p:cNvCxnSpPr>
                <a:cxnSpLocks noChangeShapeType="1"/>
                <a:stCxn id="45" idx="0"/>
              </p:cNvCxnSpPr>
              <p:nvPr/>
            </p:nvCxnSpPr>
            <p:spPr bwMode="auto">
              <a:xfrm rot="5400000" flipH="1" flipV="1">
                <a:off x="1686719" y="4725194"/>
                <a:ext cx="474663" cy="479425"/>
              </a:xfrm>
              <a:prstGeom prst="straightConnector1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Arrow Connector 36"/>
              <p:cNvCxnSpPr>
                <a:cxnSpLocks noChangeShapeType="1"/>
              </p:cNvCxnSpPr>
              <p:nvPr/>
            </p:nvCxnSpPr>
            <p:spPr bwMode="auto">
              <a:xfrm rot="10800000" flipV="1">
                <a:off x="3063875" y="3563938"/>
                <a:ext cx="374650" cy="98425"/>
              </a:xfrm>
              <a:prstGeom prst="straightConnector1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9" name="TextBox 37"/>
              <p:cNvSpPr txBox="1"/>
              <p:nvPr/>
            </p:nvSpPr>
            <p:spPr>
              <a:xfrm>
                <a:off x="2266950" y="2573338"/>
                <a:ext cx="1063625" cy="64611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/>
                  <a:t>Trade benefits</a:t>
                </a:r>
              </a:p>
            </p:txBody>
          </p:sp>
          <p:cxnSp>
            <p:nvCxnSpPr>
              <p:cNvPr id="44" name="Straight Arrow Connector 38"/>
              <p:cNvCxnSpPr>
                <a:cxnSpLocks noChangeShapeType="1"/>
                <a:stCxn id="39" idx="2"/>
              </p:cNvCxnSpPr>
              <p:nvPr/>
            </p:nvCxnSpPr>
            <p:spPr bwMode="auto">
              <a:xfrm rot="5400000">
                <a:off x="2414588" y="3560762"/>
                <a:ext cx="725488" cy="42863"/>
              </a:xfrm>
              <a:prstGeom prst="straightConnector1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5" name="TextBox 39"/>
              <p:cNvSpPr txBox="1"/>
              <p:nvPr/>
            </p:nvSpPr>
            <p:spPr>
              <a:xfrm>
                <a:off x="1131888" y="5202238"/>
                <a:ext cx="1106487" cy="3683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/>
                  <a:t>No trade</a:t>
                </a:r>
              </a:p>
            </p:txBody>
          </p:sp>
          <p:cxnSp>
            <p:nvCxnSpPr>
              <p:cNvPr id="46" name="Straight Arrow Connector 44"/>
              <p:cNvCxnSpPr/>
              <p:nvPr/>
            </p:nvCxnSpPr>
            <p:spPr bwMode="auto">
              <a:xfrm rot="5400000" flipH="1" flipV="1">
                <a:off x="2183606" y="3850482"/>
                <a:ext cx="873125" cy="636588"/>
              </a:xfrm>
              <a:prstGeom prst="straightConnector1">
                <a:avLst/>
              </a:prstGeom>
              <a:solidFill>
                <a:srgbClr val="FFF05B"/>
              </a:solidFill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cxnSp>
            <p:nvCxnSpPr>
              <p:cNvPr id="47" name="Straight Connector 49"/>
              <p:cNvCxnSpPr/>
              <p:nvPr/>
            </p:nvCxnSpPr>
            <p:spPr bwMode="auto">
              <a:xfrm rot="16200000" flipH="1">
                <a:off x="738188" y="3443288"/>
                <a:ext cx="2573337" cy="484187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51"/>
              <p:cNvCxnSpPr/>
              <p:nvPr/>
            </p:nvCxnSpPr>
            <p:spPr bwMode="auto">
              <a:xfrm>
                <a:off x="1801813" y="4605338"/>
                <a:ext cx="2255837" cy="3667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9" name="TextBox 53"/>
              <p:cNvSpPr txBox="1">
                <a:spLocks noChangeArrowheads="1"/>
              </p:cNvSpPr>
              <p:nvPr/>
            </p:nvSpPr>
            <p:spPr bwMode="auto">
              <a:xfrm>
                <a:off x="1401763" y="2211388"/>
                <a:ext cx="382587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/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24</a:t>
                </a:r>
              </a:p>
            </p:txBody>
          </p:sp>
          <p:sp>
            <p:nvSpPr>
              <p:cNvPr id="50" name="TextBox 55"/>
              <p:cNvSpPr txBox="1">
                <a:spLocks noChangeArrowheads="1"/>
              </p:cNvSpPr>
              <p:nvPr/>
            </p:nvSpPr>
            <p:spPr bwMode="auto">
              <a:xfrm>
                <a:off x="3846513" y="5002213"/>
                <a:ext cx="382587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24</a:t>
                </a:r>
              </a:p>
            </p:txBody>
          </p:sp>
          <p:sp>
            <p:nvSpPr>
              <p:cNvPr id="51" name="TextBox 57"/>
              <p:cNvSpPr txBox="1">
                <a:spLocks noChangeArrowheads="1"/>
              </p:cNvSpPr>
              <p:nvPr/>
            </p:nvSpPr>
            <p:spPr bwMode="auto">
              <a:xfrm>
                <a:off x="2133600" y="5002213"/>
                <a:ext cx="273050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4</a:t>
                </a:r>
              </a:p>
            </p:txBody>
          </p:sp>
          <p:sp>
            <p:nvSpPr>
              <p:cNvPr id="52" name="TextBox 58"/>
              <p:cNvSpPr txBox="1">
                <a:spLocks noChangeArrowheads="1"/>
              </p:cNvSpPr>
              <p:nvPr/>
            </p:nvSpPr>
            <p:spPr bwMode="auto">
              <a:xfrm>
                <a:off x="1512888" y="4351338"/>
                <a:ext cx="271462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/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4</a:t>
                </a:r>
              </a:p>
            </p:txBody>
          </p:sp>
          <p:sp>
            <p:nvSpPr>
              <p:cNvPr id="53" name="TextBox 59"/>
              <p:cNvSpPr txBox="1">
                <a:spLocks noChangeArrowheads="1"/>
              </p:cNvSpPr>
              <p:nvPr/>
            </p:nvSpPr>
            <p:spPr bwMode="auto">
              <a:xfrm>
                <a:off x="2828925" y="5002213"/>
                <a:ext cx="382588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12</a:t>
                </a:r>
              </a:p>
            </p:txBody>
          </p:sp>
          <p:sp>
            <p:nvSpPr>
              <p:cNvPr id="54" name="TextBox 60"/>
              <p:cNvSpPr txBox="1"/>
              <p:nvPr/>
            </p:nvSpPr>
            <p:spPr>
              <a:xfrm>
                <a:off x="1853676" y="1933212"/>
                <a:ext cx="1421787" cy="36933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dirty="0"/>
                  <a:t>Sue's PPC</a:t>
                </a:r>
              </a:p>
            </p:txBody>
          </p:sp>
          <p:cxnSp>
            <p:nvCxnSpPr>
              <p:cNvPr id="55" name="Straight Arrow Connector 63"/>
              <p:cNvCxnSpPr>
                <a:cxnSpLocks noChangeShapeType="1"/>
              </p:cNvCxnSpPr>
              <p:nvPr/>
            </p:nvCxnSpPr>
            <p:spPr bwMode="auto">
              <a:xfrm rot="5400000">
                <a:off x="3783013" y="4624388"/>
                <a:ext cx="338137" cy="211137"/>
              </a:xfrm>
              <a:prstGeom prst="straightConnector1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Straight Arrow Connector 65"/>
              <p:cNvCxnSpPr>
                <a:cxnSpLocks noChangeShapeType="1"/>
              </p:cNvCxnSpPr>
              <p:nvPr/>
            </p:nvCxnSpPr>
            <p:spPr bwMode="auto">
              <a:xfrm rot="5400000">
                <a:off x="1735138" y="2479675"/>
                <a:ext cx="706437" cy="290513"/>
              </a:xfrm>
              <a:prstGeom prst="straightConnector1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7" name="TextBox 67"/>
              <p:cNvSpPr txBox="1">
                <a:spLocks noChangeArrowheads="1"/>
              </p:cNvSpPr>
              <p:nvPr/>
            </p:nvSpPr>
            <p:spPr bwMode="auto">
              <a:xfrm>
                <a:off x="1401763" y="3490913"/>
                <a:ext cx="382587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/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12</a:t>
                </a:r>
              </a:p>
            </p:txBody>
          </p:sp>
          <p:cxnSp>
            <p:nvCxnSpPr>
              <p:cNvPr id="58" name="Straight Connector 68"/>
              <p:cNvCxnSpPr>
                <a:cxnSpLocks noChangeShapeType="1"/>
              </p:cNvCxnSpPr>
              <p:nvPr/>
            </p:nvCxnSpPr>
            <p:spPr bwMode="auto">
              <a:xfrm>
                <a:off x="1782763" y="3660775"/>
                <a:ext cx="1227137" cy="1588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Straight Connector 69"/>
              <p:cNvCxnSpPr>
                <a:cxnSpLocks noChangeShapeType="1"/>
              </p:cNvCxnSpPr>
              <p:nvPr/>
            </p:nvCxnSpPr>
            <p:spPr bwMode="auto">
              <a:xfrm rot="16200000" flipV="1">
                <a:off x="2357438" y="4314825"/>
                <a:ext cx="1314450" cy="9525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Text Box 11"/>
              <p:cNvSpPr txBox="1">
                <a:spLocks noChangeArrowheads="1"/>
              </p:cNvSpPr>
              <p:nvPr/>
            </p:nvSpPr>
            <p:spPr bwMode="auto">
              <a:xfrm rot="-5400000">
                <a:off x="95251" y="3559175"/>
                <a:ext cx="2330450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10000"/>
                  </a:spcBef>
                </a:pPr>
                <a:r>
                  <a:rPr lang="en-US" altLang="zh-TW" sz="1600" b="0">
                    <a:latin typeface="Arial" charset="0"/>
                    <a:ea typeface="新細明體" pitchFamily="18" charset="-120"/>
                  </a:rPr>
                  <a:t>Coffee (lb/day)</a:t>
                </a:r>
              </a:p>
            </p:txBody>
          </p:sp>
          <p:sp>
            <p:nvSpPr>
              <p:cNvPr id="61" name="Text Box 12"/>
              <p:cNvSpPr txBox="1">
                <a:spLocks noChangeArrowheads="1"/>
              </p:cNvSpPr>
              <p:nvPr/>
            </p:nvSpPr>
            <p:spPr bwMode="auto">
              <a:xfrm>
                <a:off x="1822450" y="5367338"/>
                <a:ext cx="2598738" cy="34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10000"/>
                  </a:spcBef>
                </a:pPr>
                <a:r>
                  <a:rPr lang="en-US" altLang="zh-TW" sz="1800" b="0">
                    <a:latin typeface="Arial" charset="0"/>
                    <a:ea typeface="新細明體" pitchFamily="18" charset="-120"/>
                  </a:rPr>
                  <a:t>Nuts (lb/day)</a:t>
                </a:r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3125338" y="4303480"/>
                <a:ext cx="1459432" cy="36933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dirty="0"/>
                  <a:t>Tom's PPC</a:t>
                </a:r>
              </a:p>
            </p:txBody>
          </p:sp>
          <p:sp>
            <p:nvSpPr>
              <p:cNvPr id="63" name="Rectangle 14"/>
              <p:cNvSpPr>
                <a:spLocks noChangeArrowheads="1"/>
              </p:cNvSpPr>
              <p:nvPr/>
            </p:nvSpPr>
            <p:spPr bwMode="auto">
              <a:xfrm>
                <a:off x="2143125" y="4602163"/>
                <a:ext cx="122238" cy="1365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1800"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64" name="Rectangle 14"/>
              <p:cNvSpPr>
                <a:spLocks noChangeArrowheads="1"/>
              </p:cNvSpPr>
              <p:nvPr/>
            </p:nvSpPr>
            <p:spPr bwMode="auto">
              <a:xfrm>
                <a:off x="2936875" y="3597275"/>
                <a:ext cx="122238" cy="13652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 sz="1800"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65" name="TextBox 35"/>
              <p:cNvSpPr txBox="1"/>
              <p:nvPr/>
            </p:nvSpPr>
            <p:spPr>
              <a:xfrm>
                <a:off x="3289300" y="3378200"/>
                <a:ext cx="1282700" cy="3698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dirty="0"/>
                  <a:t>With trade</a:t>
                </a:r>
              </a:p>
            </p:txBody>
          </p:sp>
          <p:cxnSp>
            <p:nvCxnSpPr>
              <p:cNvPr id="66" name="Straight Connector 48"/>
              <p:cNvCxnSpPr>
                <a:cxnSpLocks noChangeShapeType="1"/>
              </p:cNvCxnSpPr>
              <p:nvPr/>
            </p:nvCxnSpPr>
            <p:spPr bwMode="auto">
              <a:xfrm>
                <a:off x="1812925" y="4972050"/>
                <a:ext cx="2717800" cy="1588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Straight Connector 72"/>
              <p:cNvCxnSpPr>
                <a:cxnSpLocks noChangeShapeType="1"/>
              </p:cNvCxnSpPr>
              <p:nvPr/>
            </p:nvCxnSpPr>
            <p:spPr bwMode="auto">
              <a:xfrm rot="16200000" flipH="1">
                <a:off x="436563" y="3606800"/>
                <a:ext cx="2700337" cy="30163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8" name="Title 1"/>
          <p:cNvSpPr txBox="1">
            <a:spLocks/>
          </p:cNvSpPr>
          <p:nvPr/>
        </p:nvSpPr>
        <p:spPr bwMode="auto">
          <a:xfrm>
            <a:off x="687388" y="850067"/>
            <a:ext cx="8133084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Gains from Specialization and Trade</a:t>
            </a:r>
            <a:b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000" b="1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前後兩個圖形貿易利得的高低，來自什麼差異？</a:t>
            </a:r>
            <a:endParaRPr lang="en-US" altLang="zh-TW" sz="2000" b="1" dirty="0" smtClean="0">
              <a:solidFill>
                <a:srgbClr val="A5002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eaLnBrk="1" hangingPunct="1"/>
            <a:r>
              <a:rPr lang="zh-TW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比較利益</a:t>
            </a:r>
            <a:r>
              <a:rPr lang="zh-TW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差異愈大，貿易帶來的貿易利得愈大</a:t>
            </a:r>
            <a:endParaRPr lang="en-US" altLang="zh-TW" sz="2400" b="1" dirty="0" smtClean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  <p:bldP spid="42" grpId="0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62925" cy="769441"/>
          </a:xfrm>
        </p:spPr>
        <p:txBody>
          <a:bodyPr/>
          <a:lstStyle/>
          <a:p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專業化分工之下的貿易利得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1266" y="1326232"/>
            <a:ext cx="8110537" cy="41910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兩個生產者的專業差異愈大，貿易之後帶來的貿易利得也更大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有</a:t>
            </a:r>
            <a:r>
              <a:rPr lang="zh-TW" altLang="en-US" sz="2400" dirty="0">
                <a:ea typeface="標楷體" pitchFamily="65" charset="-120"/>
              </a:rPr>
              <a:t>無直觀的例子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A50021"/>
                </a:solidFill>
                <a:ea typeface="標楷體" pitchFamily="65" charset="-120"/>
              </a:rPr>
              <a:t>同學之間的</a:t>
            </a:r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功課互相協助，</a:t>
            </a:r>
            <a:r>
              <a:rPr lang="zh-TW" altLang="en-US" sz="2400" dirty="0">
                <a:solidFill>
                  <a:srgbClr val="A50021"/>
                </a:solidFill>
                <a:ea typeface="標楷體" pitchFamily="65" charset="-120"/>
              </a:rPr>
              <a:t>擅長英文和數學的同住一個</a:t>
            </a:r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寢室</a:t>
            </a:r>
            <a:endParaRPr lang="en-US" altLang="zh-TW" sz="2400" dirty="0" smtClean="0">
              <a:solidFill>
                <a:srgbClr val="A50021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專業化的差異和貿易利得的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大小，彼此正向相關</a:t>
            </a:r>
            <a:endParaRPr lang="zh-TW" altLang="en-US" sz="2400" dirty="0">
              <a:solidFill>
                <a:srgbClr val="A50021"/>
              </a:solidFill>
              <a:ea typeface="標楷體" pitchFamily="65" charset="-120"/>
            </a:endParaRPr>
          </a:p>
          <a:p>
            <a:pPr>
              <a:spcBef>
                <a:spcPts val="1200"/>
              </a:spcBef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61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08494" y="1052736"/>
            <a:ext cx="7772400" cy="830997"/>
          </a:xfrm>
        </p:spPr>
        <p:txBody>
          <a:bodyPr/>
          <a:lstStyle/>
          <a:p>
            <a:pPr eaLnBrk="1" hangingPunct="1"/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兩人經濟體的生產可能線，兩條生產可能線如何相加；是凹向原點還是凸向原點？</a:t>
            </a:r>
          </a:p>
        </p:txBody>
      </p:sp>
      <p:pic>
        <p:nvPicPr>
          <p:cNvPr id="19462" name="Picture 5" descr="fra89627_f0305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00" y="2060848"/>
            <a:ext cx="73152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71600" y="6228601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是否符合低果先摘原則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460648" y="188640"/>
            <a:ext cx="81629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人生產線的加總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910" y="1134735"/>
            <a:ext cx="7772400" cy="523220"/>
          </a:xfrm>
        </p:spPr>
        <p:txBody>
          <a:bodyPr/>
          <a:lstStyle/>
          <a:p>
            <a:pPr algn="l" eaLnBrk="1" hangingPunct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如果兩人決定消費模式之後，該如何分工?</a:t>
            </a:r>
          </a:p>
        </p:txBody>
      </p:sp>
      <p:pic>
        <p:nvPicPr>
          <p:cNvPr id="20486" name="Picture 5" descr="fra89627_f0306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28800"/>
            <a:ext cx="731520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 bwMode="auto">
          <a:xfrm>
            <a:off x="460648" y="188640"/>
            <a:ext cx="81629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人生產線的加總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655910" y="1124744"/>
            <a:ext cx="7772400" cy="1200329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 smtClean="0">
                <a:solidFill>
                  <a:schemeClr val="tx1"/>
                </a:solidFill>
                <a:ea typeface="標楷體" pitchFamily="65" charset="-120"/>
              </a:rPr>
              <a:t>多人大型經濟下，許多個人的生產可能線堆疊相加，依照機會成本遞增的原則，最後形成平滑外曲凹向原點的</a:t>
            </a:r>
            <a:r>
              <a:rPr lang="en-US" altLang="zh-TW" sz="2400" dirty="0" smtClean="0">
                <a:solidFill>
                  <a:schemeClr val="tx1"/>
                </a:solidFill>
                <a:ea typeface="標楷體" pitchFamily="65" charset="-120"/>
              </a:rPr>
              <a:t>PPC</a:t>
            </a:r>
          </a:p>
        </p:txBody>
      </p:sp>
      <p:pic>
        <p:nvPicPr>
          <p:cNvPr id="31750" name="Picture 3078" descr="fra89627_f0308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62" y="2906572"/>
            <a:ext cx="4720952" cy="31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 bwMode="auto">
          <a:xfrm>
            <a:off x="460648" y="188640"/>
            <a:ext cx="81629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人生產線的加總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86237"/>
            <a:ext cx="4289340" cy="255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41896"/>
            <a:ext cx="4289341" cy="302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645375" y="2100740"/>
            <a:ext cx="4391121" cy="3387725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TW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Productivity</a:t>
            </a: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生產力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TW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Increases in productivity shift the PPC out</a:t>
            </a:r>
          </a:p>
          <a:p>
            <a:pPr eaLnBrk="1" hangingPunct="1">
              <a:lnSpc>
                <a:spcPct val="130000"/>
              </a:lnSpc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生產力增加, 生產可能線外移</a:t>
            </a:r>
          </a:p>
          <a:p>
            <a:pPr eaLnBrk="1" hangingPunct="1">
              <a:lnSpc>
                <a:spcPct val="130000"/>
              </a:lnSpc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生產力下降, 生產可能線內移</a:t>
            </a:r>
          </a:p>
          <a:p>
            <a:pPr eaLnBrk="1" hangingPunct="1">
              <a:lnSpc>
                <a:spcPct val="130000"/>
              </a:lnSpc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生產力變動, 生產可能線的斜率變動</a:t>
            </a:r>
          </a:p>
          <a:p>
            <a:pPr eaLnBrk="1" hangingPunct="1">
              <a:lnSpc>
                <a:spcPct val="130000"/>
              </a:lnSpc>
            </a:pPr>
            <a:r>
              <a:rPr lang="zh-TW" altLang="en-US" sz="2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生產可能線的斜率代表什麼?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5536" y="188640"/>
            <a:ext cx="84249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 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生產可能線的移動，表示不同經濟意涵</a:t>
            </a:r>
          </a:p>
        </p:txBody>
      </p:sp>
    </p:spTree>
    <p:extLst>
      <p:ext uri="{BB962C8B-B14F-4D97-AF65-F5344CB8AC3E}">
        <p14:creationId xmlns:p14="http://schemas.microsoft.com/office/powerpoint/2010/main" val="39020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99392"/>
            <a:ext cx="7543800" cy="1200329"/>
          </a:xfrm>
        </p:spPr>
        <p:txBody>
          <a:bodyPr/>
          <a:lstStyle/>
          <a:p>
            <a:pPr eaLnBrk="1" hangingPunct="1"/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en-US" altLang="zh-TW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sz="36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</a:t>
            </a:r>
            <a:r>
              <a:rPr lang="zh-TW" altLang="en-US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原則</a:t>
            </a: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3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Principle </a:t>
            </a:r>
            <a:r>
              <a:rPr lang="en-US" altLang="zh-TW" sz="3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of Comparative</a:t>
            </a:r>
            <a:endParaRPr lang="zh-TW" altLang="en-US" sz="3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113" y="1556792"/>
            <a:ext cx="7986343" cy="5328592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每個個人或國家，都是在機會成本最低的項目上生產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依照比較利益生產，總產量將大幅增加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兩個人 </a:t>
            </a:r>
            <a:r>
              <a:rPr lang="en-US" altLang="zh-TW" sz="2400" dirty="0" smtClean="0">
                <a:ea typeface="標楷體" pitchFamily="65" charset="-120"/>
              </a:rPr>
              <a:t>(</a:t>
            </a:r>
            <a:r>
              <a:rPr lang="zh-TW" altLang="en-US" sz="2400" dirty="0" smtClean="0">
                <a:ea typeface="標楷體" pitchFamily="65" charset="-120"/>
              </a:rPr>
              <a:t>或地區，或國家</a:t>
            </a:r>
            <a:r>
              <a:rPr lang="en-US" altLang="zh-TW" sz="2400" dirty="0" smtClean="0">
                <a:ea typeface="標楷體" pitchFamily="65" charset="-120"/>
              </a:rPr>
              <a:t>) </a:t>
            </a:r>
            <a:r>
              <a:rPr lang="zh-TW" altLang="en-US" sz="2400" dirty="0" smtClean="0">
                <a:ea typeface="標楷體" pitchFamily="65" charset="-120"/>
              </a:rPr>
              <a:t>的生產機會成本相異，雙方各自集中在最低的機會成本上生產</a:t>
            </a:r>
            <a:endParaRPr lang="en-US" altLang="zh-TW" sz="2400" dirty="0" smtClean="0"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透過專業化與貿易，使得產出總值增加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兩個人的模型是如此，可以推演到</a:t>
            </a:r>
            <a:r>
              <a:rPr lang="en-US" altLang="zh-TW" sz="2400" dirty="0" smtClean="0">
                <a:ea typeface="標楷體" pitchFamily="65" charset="-120"/>
              </a:rPr>
              <a:t>N</a:t>
            </a:r>
            <a:r>
              <a:rPr lang="zh-TW" altLang="en-US" sz="2400" dirty="0" smtClean="0">
                <a:ea typeface="標楷體" pitchFamily="65" charset="-120"/>
              </a:rPr>
              <a:t>個人、地區或國家之間</a:t>
            </a:r>
            <a:endParaRPr lang="en-US" altLang="zh-TW" sz="2400" dirty="0" smtClean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41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 idx="4294967295"/>
          </p:nvPr>
        </p:nvSpPr>
        <p:spPr>
          <a:xfrm>
            <a:off x="251520" y="260648"/>
            <a:ext cx="7772400" cy="584775"/>
          </a:xfrm>
        </p:spPr>
        <p:txBody>
          <a:bodyPr/>
          <a:lstStyle/>
          <a:p>
            <a:pPr eaLnBrk="1" hangingPunct="1"/>
            <a:r>
              <a:rPr lang="en-US" altLang="zh-TW" sz="3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 </a:t>
            </a:r>
            <a:r>
              <a:rPr lang="zh-TW" altLang="en-US" sz="3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生產可能線的移動，表示不同經濟意涵</a:t>
            </a:r>
          </a:p>
        </p:txBody>
      </p:sp>
      <p:grpSp>
        <p:nvGrpSpPr>
          <p:cNvPr id="34820" name="Group 69"/>
          <p:cNvGrpSpPr>
            <a:grpSpLocks/>
          </p:cNvGrpSpPr>
          <p:nvPr/>
        </p:nvGrpSpPr>
        <p:grpSpPr bwMode="auto">
          <a:xfrm>
            <a:off x="139576" y="2552700"/>
            <a:ext cx="4216400" cy="3581400"/>
            <a:chOff x="13642" y="2156346"/>
            <a:chExt cx="4217164" cy="3582541"/>
          </a:xfrm>
        </p:grpSpPr>
        <p:grpSp>
          <p:nvGrpSpPr>
            <p:cNvPr id="34850" name="Group 56"/>
            <p:cNvGrpSpPr>
              <a:grpSpLocks/>
            </p:cNvGrpSpPr>
            <p:nvPr/>
          </p:nvGrpSpPr>
          <p:grpSpPr bwMode="auto">
            <a:xfrm>
              <a:off x="1078173" y="2156346"/>
              <a:ext cx="3152633" cy="2640852"/>
              <a:chOff x="1078173" y="2461156"/>
              <a:chExt cx="3152633" cy="2336042"/>
            </a:xfrm>
          </p:grpSpPr>
          <p:sp>
            <p:nvSpPr>
              <p:cNvPr id="35" name="Rectangle 34"/>
              <p:cNvSpPr/>
              <p:nvPr/>
            </p:nvSpPr>
            <p:spPr bwMode="auto">
              <a:xfrm>
                <a:off x="1078173" y="2461156"/>
                <a:ext cx="3152633" cy="233604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defRPr/>
                </a:pPr>
                <a:endParaRPr lang="zh-TW" altLang="en-US" sz="280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1134620" y="2544035"/>
                <a:ext cx="3039025" cy="2170286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TW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34851" name="TextBox 38"/>
            <p:cNvSpPr txBox="1">
              <a:spLocks noChangeArrowheads="1"/>
            </p:cNvSpPr>
            <p:nvPr/>
          </p:nvSpPr>
          <p:spPr bwMode="auto">
            <a:xfrm>
              <a:off x="3502420" y="4340216"/>
              <a:ext cx="6738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Nuts</a:t>
              </a:r>
            </a:p>
          </p:txBody>
        </p:sp>
        <p:sp>
          <p:nvSpPr>
            <p:cNvPr id="34852" name="TextBox 39"/>
            <p:cNvSpPr txBox="1">
              <a:spLocks noChangeArrowheads="1"/>
            </p:cNvSpPr>
            <p:nvPr/>
          </p:nvSpPr>
          <p:spPr bwMode="auto">
            <a:xfrm rot="-5400000">
              <a:off x="948496" y="3414985"/>
              <a:ext cx="860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Coffee</a:t>
              </a:r>
            </a:p>
          </p:txBody>
        </p:sp>
        <p:sp>
          <p:nvSpPr>
            <p:cNvPr id="48" name="Arc 47"/>
            <p:cNvSpPr/>
            <p:nvPr/>
          </p:nvSpPr>
          <p:spPr bwMode="auto">
            <a:xfrm>
              <a:off x="13642" y="3015458"/>
              <a:ext cx="3394690" cy="2723429"/>
            </a:xfrm>
            <a:prstGeom prst="arc">
              <a:avLst>
                <a:gd name="adj1" fmla="val 16200003"/>
                <a:gd name="adj2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396298" y="3302886"/>
              <a:ext cx="2605560" cy="2162864"/>
            </a:xfrm>
            <a:prstGeom prst="arc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34855" name="Straight Arrow Connector 52"/>
            <p:cNvCxnSpPr>
              <a:cxnSpLocks noChangeShapeType="1"/>
            </p:cNvCxnSpPr>
            <p:nvPr/>
          </p:nvCxnSpPr>
          <p:spPr bwMode="auto">
            <a:xfrm rot="5400000" flipH="1" flipV="1">
              <a:off x="2047164" y="3125338"/>
              <a:ext cx="272955" cy="16377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56" name="Straight Arrow Connector 54"/>
            <p:cNvCxnSpPr>
              <a:cxnSpLocks noChangeShapeType="1"/>
            </p:cNvCxnSpPr>
            <p:nvPr/>
          </p:nvCxnSpPr>
          <p:spPr bwMode="auto">
            <a:xfrm flipV="1">
              <a:off x="2879678" y="3725839"/>
              <a:ext cx="341194" cy="191069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57" name="TextBox 4"/>
            <p:cNvSpPr txBox="1">
              <a:spLocks noChangeArrowheads="1"/>
            </p:cNvSpPr>
            <p:nvPr/>
          </p:nvSpPr>
          <p:spPr bwMode="auto">
            <a:xfrm>
              <a:off x="1976095" y="2251581"/>
              <a:ext cx="221951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TW" sz="2000" b="0" u="sng">
                  <a:latin typeface="Arial" charset="0"/>
                  <a:ea typeface="新細明體" pitchFamily="18" charset="-120"/>
                </a:rPr>
                <a:t>Neutral Technical </a:t>
              </a:r>
              <a:br>
                <a:rPr lang="en-US" altLang="zh-TW" sz="2000" b="0" u="sng">
                  <a:latin typeface="Arial" charset="0"/>
                  <a:ea typeface="新細明體" pitchFamily="18" charset="-120"/>
                </a:rPr>
              </a:br>
              <a:r>
                <a:rPr lang="en-US" altLang="zh-TW" sz="2000" b="0" u="sng">
                  <a:latin typeface="Arial" charset="0"/>
                  <a:ea typeface="新細明體" pitchFamily="18" charset="-120"/>
                </a:rPr>
                <a:t>Change</a:t>
              </a:r>
            </a:p>
          </p:txBody>
        </p:sp>
        <p:cxnSp>
          <p:nvCxnSpPr>
            <p:cNvPr id="34858" name="Straight Connector 43"/>
            <p:cNvCxnSpPr>
              <a:cxnSpLocks noChangeShapeType="1"/>
            </p:cNvCxnSpPr>
            <p:nvPr/>
          </p:nvCxnSpPr>
          <p:spPr bwMode="auto">
            <a:xfrm>
              <a:off x="1689273" y="4374757"/>
              <a:ext cx="2297416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59" name="Straight Connector 42"/>
            <p:cNvCxnSpPr>
              <a:cxnSpLocks noChangeShapeType="1"/>
            </p:cNvCxnSpPr>
            <p:nvPr/>
          </p:nvCxnSpPr>
          <p:spPr bwMode="auto">
            <a:xfrm rot="16200000" flipH="1">
              <a:off x="895493" y="3580975"/>
              <a:ext cx="1595326" cy="166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7" name="Straight Connector 66"/>
          <p:cNvCxnSpPr/>
          <p:nvPr/>
        </p:nvCxnSpPr>
        <p:spPr bwMode="auto">
          <a:xfrm rot="5400000">
            <a:off x="2228057" y="3961606"/>
            <a:ext cx="5035550" cy="1587"/>
          </a:xfrm>
          <a:prstGeom prst="line">
            <a:avLst/>
          </a:prstGeom>
          <a:solidFill>
            <a:srgbClr val="FFF05B"/>
          </a:solidFill>
          <a:ln w="38100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4035425" y="4079875"/>
            <a:ext cx="4576763" cy="3030538"/>
            <a:chOff x="4034708" y="4079927"/>
            <a:chExt cx="4577037" cy="3030557"/>
          </a:xfrm>
        </p:grpSpPr>
        <p:grpSp>
          <p:nvGrpSpPr>
            <p:cNvPr id="34837" name="Group 31"/>
            <p:cNvGrpSpPr>
              <a:grpSpLocks/>
            </p:cNvGrpSpPr>
            <p:nvPr/>
          </p:nvGrpSpPr>
          <p:grpSpPr bwMode="auto">
            <a:xfrm>
              <a:off x="5195253" y="4079927"/>
              <a:ext cx="3416492" cy="2336042"/>
              <a:chOff x="4662982" y="4110292"/>
              <a:chExt cx="3837296" cy="2336042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4662982" y="4110292"/>
                <a:ext cx="3837296" cy="233604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defRPr/>
                </a:pPr>
                <a:endParaRPr lang="zh-TW" altLang="en-US" sz="280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4732509" y="4192843"/>
                <a:ext cx="3698226" cy="2171714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TW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34838" name="TextBox 20"/>
            <p:cNvSpPr txBox="1">
              <a:spLocks noChangeArrowheads="1"/>
            </p:cNvSpPr>
            <p:nvPr/>
          </p:nvSpPr>
          <p:spPr bwMode="auto">
            <a:xfrm>
              <a:off x="7831205" y="5986284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Nuts</a:t>
              </a:r>
            </a:p>
          </p:txBody>
        </p:sp>
        <p:sp>
          <p:nvSpPr>
            <p:cNvPr id="34839" name="TextBox 21"/>
            <p:cNvSpPr txBox="1">
              <a:spLocks noChangeArrowheads="1"/>
            </p:cNvSpPr>
            <p:nvPr/>
          </p:nvSpPr>
          <p:spPr bwMode="auto">
            <a:xfrm rot="-5400000">
              <a:off x="5122891" y="4992813"/>
              <a:ext cx="860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Coffee</a:t>
              </a:r>
            </a:p>
          </p:txBody>
        </p:sp>
        <p:sp>
          <p:nvSpPr>
            <p:cNvPr id="34840" name="TextBox 22"/>
            <p:cNvSpPr txBox="1">
              <a:spLocks noChangeArrowheads="1"/>
            </p:cNvSpPr>
            <p:nvPr/>
          </p:nvSpPr>
          <p:spPr bwMode="auto">
            <a:xfrm>
              <a:off x="6223486" y="4136755"/>
              <a:ext cx="23039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TW" sz="2000" b="0" u="sng">
                  <a:latin typeface="Arial" charset="0"/>
                  <a:ea typeface="新細明體" pitchFamily="18" charset="-120"/>
                </a:rPr>
                <a:t>Technical Change in Nuts</a:t>
              </a:r>
            </a:p>
          </p:txBody>
        </p:sp>
        <p:cxnSp>
          <p:nvCxnSpPr>
            <p:cNvPr id="34841" name="Straight Arrow Connector 35"/>
            <p:cNvCxnSpPr>
              <a:cxnSpLocks noChangeShapeType="1"/>
            </p:cNvCxnSpPr>
            <p:nvPr/>
          </p:nvCxnSpPr>
          <p:spPr bwMode="auto">
            <a:xfrm>
              <a:off x="7175421" y="5900452"/>
              <a:ext cx="334924" cy="5959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Arc 59"/>
            <p:cNvSpPr/>
            <p:nvPr/>
          </p:nvSpPr>
          <p:spPr bwMode="auto">
            <a:xfrm>
              <a:off x="4509399" y="4911782"/>
              <a:ext cx="2606831" cy="2163777"/>
            </a:xfrm>
            <a:prstGeom prst="arc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" name="Arc 60"/>
            <p:cNvSpPr/>
            <p:nvPr/>
          </p:nvSpPr>
          <p:spPr bwMode="auto">
            <a:xfrm>
              <a:off x="4034708" y="4886382"/>
              <a:ext cx="3530811" cy="2224102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34844" name="Straight Connector 71"/>
            <p:cNvCxnSpPr>
              <a:cxnSpLocks noChangeShapeType="1"/>
            </p:cNvCxnSpPr>
            <p:nvPr/>
          </p:nvCxnSpPr>
          <p:spPr bwMode="auto">
            <a:xfrm rot="5400000">
              <a:off x="4980642" y="5186151"/>
              <a:ext cx="1652169" cy="14441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5" name="Straight Connector 17"/>
            <p:cNvCxnSpPr>
              <a:cxnSpLocks noChangeShapeType="1"/>
            </p:cNvCxnSpPr>
            <p:nvPr/>
          </p:nvCxnSpPr>
          <p:spPr bwMode="auto">
            <a:xfrm>
              <a:off x="5799123" y="6007176"/>
              <a:ext cx="2297416" cy="158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3763963" y="1525588"/>
            <a:ext cx="4822825" cy="3089275"/>
            <a:chOff x="3763645" y="1525478"/>
            <a:chExt cx="4823081" cy="3090136"/>
          </a:xfrm>
        </p:grpSpPr>
        <p:grpSp>
          <p:nvGrpSpPr>
            <p:cNvPr id="34824" name="Group 68"/>
            <p:cNvGrpSpPr>
              <a:grpSpLocks/>
            </p:cNvGrpSpPr>
            <p:nvPr/>
          </p:nvGrpSpPr>
          <p:grpSpPr bwMode="auto">
            <a:xfrm>
              <a:off x="5191264" y="1525478"/>
              <a:ext cx="3395462" cy="2436921"/>
              <a:chOff x="4768176" y="1501252"/>
              <a:chExt cx="4073652" cy="2336042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4768176" y="1501252"/>
                <a:ext cx="4073652" cy="233604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defRPr/>
                </a:pPr>
                <a:endParaRPr lang="zh-TW" altLang="en-US" sz="280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4842002" y="1584973"/>
                <a:ext cx="3925543" cy="2169147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TW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6223486" y="1607068"/>
              <a:ext cx="23039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zh-TW" sz="2000" b="0" u="sng">
                  <a:latin typeface="Arial" charset="0"/>
                  <a:ea typeface="新細明體" pitchFamily="18" charset="-120"/>
                </a:rPr>
                <a:t>Technical Change in Coffee</a:t>
              </a:r>
            </a:p>
          </p:txBody>
        </p:sp>
        <p:sp>
          <p:nvSpPr>
            <p:cNvPr id="34826" name="TextBox 13"/>
            <p:cNvSpPr txBox="1">
              <a:spLocks noChangeArrowheads="1"/>
            </p:cNvSpPr>
            <p:nvPr/>
          </p:nvSpPr>
          <p:spPr bwMode="auto">
            <a:xfrm>
              <a:off x="7831205" y="3540619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Nuts</a:t>
              </a:r>
            </a:p>
          </p:txBody>
        </p:sp>
        <p:sp>
          <p:nvSpPr>
            <p:cNvPr id="34827" name="TextBox 14"/>
            <p:cNvSpPr txBox="1">
              <a:spLocks noChangeArrowheads="1"/>
            </p:cNvSpPr>
            <p:nvPr/>
          </p:nvSpPr>
          <p:spPr bwMode="auto">
            <a:xfrm rot="-5400000">
              <a:off x="5122891" y="2685241"/>
              <a:ext cx="860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zh-TW" sz="1800" b="0">
                  <a:latin typeface="Arial" charset="0"/>
                  <a:ea typeface="新細明體" pitchFamily="18" charset="-120"/>
                </a:rPr>
                <a:t>Coffee</a:t>
              </a:r>
            </a:p>
          </p:txBody>
        </p:sp>
        <p:sp>
          <p:nvSpPr>
            <p:cNvPr id="12" name="Arc 11"/>
            <p:cNvSpPr/>
            <p:nvPr/>
          </p:nvSpPr>
          <p:spPr bwMode="auto">
            <a:xfrm rot="430618">
              <a:off x="3763645" y="1970102"/>
              <a:ext cx="3687958" cy="2645512"/>
            </a:xfrm>
            <a:prstGeom prst="arc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34829" name="Straight Arrow Connector 24"/>
            <p:cNvCxnSpPr>
              <a:cxnSpLocks noChangeShapeType="1"/>
            </p:cNvCxnSpPr>
            <p:nvPr/>
          </p:nvCxnSpPr>
          <p:spPr bwMode="auto">
            <a:xfrm rot="5400000" flipH="1" flipV="1">
              <a:off x="5810994" y="2213890"/>
              <a:ext cx="423081" cy="774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Straight Connector 6"/>
            <p:cNvCxnSpPr>
              <a:cxnSpLocks noChangeShapeType="1"/>
            </p:cNvCxnSpPr>
            <p:nvPr/>
          </p:nvCxnSpPr>
          <p:spPr bwMode="auto">
            <a:xfrm rot="16200000" flipH="1">
              <a:off x="4906577" y="2647593"/>
              <a:ext cx="1777019" cy="14844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Arc 57"/>
            <p:cNvSpPr/>
            <p:nvPr/>
          </p:nvSpPr>
          <p:spPr bwMode="auto">
            <a:xfrm>
              <a:off x="4208169" y="2432193"/>
              <a:ext cx="3216446" cy="2162778"/>
            </a:xfrm>
            <a:prstGeom prst="arc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>
                <a:defRPr/>
              </a:pPr>
              <a:endParaRPr lang="zh-TW" altLang="en-US" sz="2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34832" name="Straight Connector 7"/>
            <p:cNvCxnSpPr>
              <a:cxnSpLocks noChangeShapeType="1"/>
            </p:cNvCxnSpPr>
            <p:nvPr/>
          </p:nvCxnSpPr>
          <p:spPr bwMode="auto">
            <a:xfrm>
              <a:off x="5801465" y="3518374"/>
              <a:ext cx="2209769" cy="9455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875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772400" cy="769441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比較利益在國際貿易的體現</a:t>
            </a:r>
            <a:endParaRPr lang="en-US" altLang="zh-TW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439" y="1628800"/>
            <a:ext cx="8110537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 smtClean="0">
                <a:ea typeface="標楷體" pitchFamily="65" charset="-120"/>
              </a:rPr>
              <a:t>貿易帶來好處，不管對手國的大小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>
                <a:ea typeface="標楷體" pitchFamily="65" charset="-120"/>
              </a:rPr>
              <a:t>沒有貿易，就必須面對較高的機會成本</a:t>
            </a:r>
            <a:endParaRPr lang="en-US" altLang="zh-TW" sz="2600" dirty="0"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 smtClean="0">
                <a:ea typeface="標楷體" pitchFamily="65" charset="-120"/>
              </a:rPr>
              <a:t>看世界各地風起雲湧的自由貿易協定就可以理解</a:t>
            </a:r>
            <a:endParaRPr lang="en-US" altLang="zh-TW" sz="2600" dirty="0" smtClean="0"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>
                <a:ea typeface="標楷體" pitchFamily="65" charset="-120"/>
              </a:rPr>
              <a:t>國際</a:t>
            </a:r>
            <a:r>
              <a:rPr lang="zh-TW" altLang="en-US" sz="2600" dirty="0" smtClean="0">
                <a:ea typeface="標楷體" pitchFamily="65" charset="-120"/>
              </a:rPr>
              <a:t>貿易的成長率超越以往任何一個時期</a:t>
            </a:r>
            <a:endParaRPr lang="en-US" altLang="zh-TW" sz="2600" dirty="0" smtClean="0">
              <a:ea typeface="標楷體" pitchFamily="65" charset="-120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 smtClean="0">
                <a:ea typeface="標楷體" pitchFamily="65" charset="-120"/>
              </a:rPr>
              <a:t>有沒有哪個國家可以自給自足，完全不需和其他國貿易？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zh-TW" altLang="en-US" sz="2600" dirty="0" smtClean="0">
                <a:solidFill>
                  <a:srgbClr val="A50021"/>
                </a:solidFill>
                <a:ea typeface="標楷體" pitchFamily="65" charset="-120"/>
              </a:rPr>
              <a:t>如何闡釋國際貿易對消費者帶來的好處？</a:t>
            </a:r>
          </a:p>
        </p:txBody>
      </p:sp>
    </p:spTree>
    <p:extLst>
      <p:ext uri="{BB962C8B-B14F-4D97-AF65-F5344CB8AC3E}">
        <p14:creationId xmlns:p14="http://schemas.microsoft.com/office/powerpoint/2010/main" val="14501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>
          <a:xfrm>
            <a:off x="685601" y="116632"/>
            <a:ext cx="8422903" cy="707886"/>
          </a:xfrm>
        </p:spPr>
        <p:txBody>
          <a:bodyPr/>
          <a:lstStyle/>
          <a:p>
            <a:r>
              <a:rPr lang="zh-TW" altLang="en-US" sz="4000" b="1" kern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臺灣在區域經濟的角色：孤臣孽子</a:t>
            </a:r>
          </a:p>
        </p:txBody>
      </p:sp>
      <p:pic>
        <p:nvPicPr>
          <p:cNvPr id="5530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656" y="1124744"/>
            <a:ext cx="6797517" cy="396044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775850" y="285306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35.0%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7152" y="2564904"/>
            <a:ext cx="245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56.6%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1"/>
          <p:cNvSpPr txBox="1">
            <a:spLocks/>
          </p:cNvSpPr>
          <p:nvPr/>
        </p:nvSpPr>
        <p:spPr>
          <a:xfrm>
            <a:off x="7013576" y="65024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fld id="{20394C5B-833C-4A78-9FF1-DA46BF779520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1560" y="5157192"/>
            <a:ext cx="820891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APEC</a:t>
            </a:r>
            <a:r>
              <a:rPr lang="zh-TW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個會員國，沒有加入這兩個陣營的，只有俄羅斯、巴布亞紐新幾內亞，和臺灣</a:t>
            </a:r>
            <a:endParaRPr lang="en-US" altLang="zh-TW" sz="2400" dirty="0" smtClean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</a:t>
            </a:r>
            <a:r>
              <a:rPr lang="zh-TW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的情勢是：美國退出</a:t>
            </a:r>
            <a:r>
              <a:rPr lang="en-US" altLang="zh-TW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TPP</a:t>
            </a:r>
            <a:r>
              <a:rPr lang="zh-TW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，澳洲邀請中國加入</a:t>
            </a:r>
            <a:endParaRPr lang="zh-TW" altLang="en-US" sz="24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9337848" cy="1125629"/>
          </a:xfrm>
        </p:spPr>
        <p:txBody>
          <a:bodyPr/>
          <a:lstStyle/>
          <a:p>
            <a:pPr algn="l" eaLnBrk="1" hangingPunct="1">
              <a:lnSpc>
                <a:spcPct val="150000"/>
              </a:lnSpc>
            </a:pPr>
            <a:r>
              <a:rPr lang="en-US" altLang="zh-TW" sz="2400" dirty="0" smtClean="0">
                <a:ea typeface="標楷體" pitchFamily="65" charset="-120"/>
              </a:rPr>
              <a:t>An Especially Useful Division of Labor, 8 hrs. endow.</a:t>
            </a:r>
            <a:br>
              <a:rPr lang="en-US" altLang="zh-TW" sz="2400" dirty="0" smtClean="0">
                <a:ea typeface="標楷體" pitchFamily="65" charset="-120"/>
              </a:rPr>
            </a:br>
            <a:r>
              <a:rPr lang="en-US" altLang="zh-TW" sz="2400" dirty="0" smtClean="0">
                <a:ea typeface="標楷體" pitchFamily="65" charset="-120"/>
              </a:rPr>
              <a:t>Picking coffee and Nuts, Susan, 1:7, Tom: 7:1, hourly </a:t>
            </a:r>
          </a:p>
        </p:txBody>
      </p:sp>
      <p:pic>
        <p:nvPicPr>
          <p:cNvPr id="36869" name="Picture 5" descr="fra89627_f0307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42337"/>
            <a:ext cx="5181600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0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88176"/>
            <a:ext cx="8200677" cy="892552"/>
          </a:xfrm>
        </p:spPr>
        <p:txBody>
          <a:bodyPr/>
          <a:lstStyle/>
          <a:p>
            <a:pPr algn="l" eaLnBrk="1" hangingPunct="1"/>
            <a:r>
              <a:rPr lang="en-US" altLang="zh-TW" sz="26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How Trade Expands the Menu of Opportunities</a:t>
            </a:r>
            <a:r>
              <a:rPr lang="en-US" altLang="zh-TW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透過國際貿易,消費可能曲線大幅擴張,結果和偏好有關</a:t>
            </a:r>
          </a:p>
        </p:txBody>
      </p:sp>
      <p:pic>
        <p:nvPicPr>
          <p:cNvPr id="37894" name="Picture 6" descr="fra89627_f0310-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5645150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 Box 1028"/>
          <p:cNvSpPr txBox="1">
            <a:spLocks noChangeArrowheads="1"/>
          </p:cNvSpPr>
          <p:nvPr/>
        </p:nvSpPr>
        <p:spPr bwMode="auto">
          <a:xfrm>
            <a:off x="1187450" y="5805488"/>
            <a:ext cx="6840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問題：討論一個回教國家輸出豬肉的故事</a:t>
            </a:r>
          </a:p>
        </p:txBody>
      </p:sp>
    </p:spTree>
    <p:extLst>
      <p:ext uri="{BB962C8B-B14F-4D97-AF65-F5344CB8AC3E}">
        <p14:creationId xmlns:p14="http://schemas.microsoft.com/office/powerpoint/2010/main" val="30535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25290" y="-207987"/>
            <a:ext cx="8232972" cy="1692771"/>
          </a:xfrm>
        </p:spPr>
        <p:txBody>
          <a:bodyPr/>
          <a:lstStyle/>
          <a:p>
            <a:pPr eaLnBrk="1" hangingPunct="1"/>
            <a:r>
              <a:rPr lang="zh-TW" altLang="en-US" sz="40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比較利益與生產可能線</a:t>
            </a:r>
            <a:r>
              <a:rPr lang="zh-TW" altLang="en-US" sz="38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/>
            </a:r>
            <a:br>
              <a:rPr lang="zh-TW" altLang="en-US" sz="38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</a:br>
            <a:r>
              <a:rPr lang="en-US" altLang="zh-TW" sz="32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Comp. Advantage and Production Possibility</a:t>
            </a:r>
            <a:endParaRPr lang="zh-TW" altLang="en-US" sz="3200" b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1802" y="1700808"/>
            <a:ext cx="8418710" cy="511256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機會成本的差距愈大，透過專業化與貿易獲得的利益愈大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每個人的機會成本差異愈大，生產可能線凹向原點的曲度愈大。專業化所獲得的可能報酬也愈大</a:t>
            </a:r>
            <a:endParaRPr lang="en-US" altLang="zh-TW" sz="2400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162925" cy="769441"/>
          </a:xfrm>
        </p:spPr>
        <p:txBody>
          <a:bodyPr/>
          <a:lstStyle/>
          <a:p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10. </a:t>
            </a:r>
            <a:r>
              <a:rPr lang="zh-TW" altLang="en-US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比較利益在國際貿易的體現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1943" y="1268760"/>
            <a:ext cx="8110537" cy="4191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有些時候出口產品是生產國自己不需要的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有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沒有類似的例子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極端的例子，素食的國家出口肉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品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如何以圖形說明？</a:t>
            </a:r>
            <a:endParaRPr lang="en-US" altLang="zh-TW" sz="24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6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412776"/>
            <a:ext cx="8284644" cy="221197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工商時報    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A2/</a:t>
            </a:r>
            <a:r>
              <a:rPr lang="zh-TW" altLang="en-US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焦點新聞      </a:t>
            </a:r>
            <a:r>
              <a:rPr lang="en-US" altLang="zh-TW" sz="2400" b="1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2009/03/18 </a:t>
            </a:r>
            <a:endParaRPr lang="en-US" altLang="zh-TW" sz="2400" b="1" dirty="0">
              <a:solidFill>
                <a:srgbClr val="003366"/>
              </a:solidFill>
              <a:ea typeface="標楷體" pitchFamily="65" charset="-120"/>
            </a:endParaRPr>
          </a:p>
          <a:p>
            <a:pPr marL="0" indent="0" eaLnBrk="1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 smtClean="0">
                <a:solidFill>
                  <a:schemeClr val="accent4"/>
                </a:solidFill>
                <a:ea typeface="標楷體" pitchFamily="65" charset="-120"/>
              </a:rPr>
              <a:t>在「比較利益」的國際貿易法則下，台灣也會因為大陸的「家電下鄉」、「山寨經濟」等蒙受部分利益。 </a:t>
            </a:r>
            <a:r>
              <a:rPr lang="zh-TW" altLang="en-US" sz="2400" b="1" dirty="0" smtClean="0">
                <a:solidFill>
                  <a:schemeClr val="accent4"/>
                </a:solidFill>
                <a:ea typeface="標楷體" pitchFamily="65" charset="-120"/>
              </a:rPr>
              <a:t/>
            </a:r>
            <a:br>
              <a:rPr lang="zh-TW" altLang="en-US" sz="2400" b="1" dirty="0" smtClean="0">
                <a:solidFill>
                  <a:schemeClr val="accent4"/>
                </a:solidFill>
                <a:ea typeface="標楷體" pitchFamily="65" charset="-120"/>
              </a:rPr>
            </a:br>
            <a:r>
              <a:rPr lang="zh-TW" altLang="en-US" sz="2400" b="1" dirty="0" smtClean="0">
                <a:solidFill>
                  <a:schemeClr val="accent4"/>
                </a:solidFill>
                <a:ea typeface="標楷體" pitchFamily="65" charset="-120"/>
              </a:rPr>
              <a:t/>
            </a:r>
            <a:br>
              <a:rPr lang="zh-TW" altLang="en-US" sz="2400" b="1" dirty="0" smtClean="0">
                <a:solidFill>
                  <a:schemeClr val="accent4"/>
                </a:solidFill>
                <a:ea typeface="標楷體" pitchFamily="65" charset="-120"/>
              </a:rPr>
            </a:br>
            <a:endParaRPr lang="zh-TW" altLang="en-US" sz="2400" b="1" dirty="0" smtClean="0">
              <a:solidFill>
                <a:schemeClr val="accent4"/>
              </a:solidFill>
              <a:ea typeface="標楷體" pitchFamily="65" charset="-120"/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683568" y="3298753"/>
            <a:ext cx="8284644" cy="3093154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3900"/>
              </a:lnSpc>
            </a:pPr>
            <a:r>
              <a:rPr lang="zh-TW" altLang="en-US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工商時報    </a:t>
            </a:r>
            <a:r>
              <a:rPr lang="en-US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D4/</a:t>
            </a:r>
            <a:r>
              <a:rPr lang="zh-TW" altLang="en-US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經營知識           </a:t>
            </a:r>
            <a:r>
              <a:rPr lang="en-US" altLang="zh-TW" sz="2400" b="1" dirty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</a:rPr>
              <a:t>2009/03/20</a:t>
            </a:r>
          </a:p>
          <a:p>
            <a:pPr>
              <a:lnSpc>
                <a:spcPts val="3900"/>
              </a:lnSpc>
            </a:pPr>
            <a:r>
              <a:rPr lang="zh-TW" altLang="en-US" sz="2400" b="0" dirty="0">
                <a:solidFill>
                  <a:schemeClr val="accent4"/>
                </a:solidFill>
                <a:latin typeface="Times New Roman" pitchFamily="18" charset="0"/>
                <a:ea typeface="標楷體" pitchFamily="65" charset="-120"/>
              </a:rPr>
              <a:t>在</a:t>
            </a:r>
            <a:r>
              <a:rPr lang="en-US" altLang="zh-TW" sz="2400" b="0" dirty="0">
                <a:solidFill>
                  <a:schemeClr val="accent4"/>
                </a:solidFill>
                <a:latin typeface="Times New Roman" pitchFamily="18" charset="0"/>
                <a:ea typeface="標楷體" pitchFamily="65" charset="-120"/>
              </a:rPr>
              <a:t>2003</a:t>
            </a:r>
            <a:r>
              <a:rPr lang="zh-TW" altLang="en-US" sz="2400" b="0" dirty="0">
                <a:solidFill>
                  <a:schemeClr val="accent4"/>
                </a:solidFill>
                <a:latin typeface="Times New Roman" pitchFamily="18" charset="0"/>
                <a:ea typeface="標楷體" pitchFamily="65" charset="-120"/>
              </a:rPr>
              <a:t>年前，紡織成衣業一直是台灣最大創匯產業，至今也僅次於電子資訊產業。但由於產業受到「福特主義」量產思維模式影響，在便宜原物料與人力競爭的相對比較利益下，紡織成業的生產基地紛紛外移至越南與中國，期望依靠生產技術提升在全球佈局並立足。 </a:t>
            </a:r>
            <a:endParaRPr lang="zh-TW" altLang="en-US" sz="2000" b="1" dirty="0">
              <a:solidFill>
                <a:schemeClr val="accent4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543" y="260648"/>
            <a:ext cx="770478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TW" sz="4000" b="1" kern="0" dirty="0" smtClean="0">
                <a:solidFill>
                  <a:srgbClr val="003366"/>
                </a:solidFill>
                <a:ea typeface="標楷體" pitchFamily="65" charset="-120"/>
              </a:rPr>
              <a:t>《</a:t>
            </a:r>
            <a:r>
              <a:rPr lang="zh-TW" altLang="en-US" sz="4000" b="1" kern="0" dirty="0" smtClean="0">
                <a:solidFill>
                  <a:srgbClr val="003366"/>
                </a:solidFill>
                <a:ea typeface="標楷體" pitchFamily="65" charset="-120"/>
              </a:rPr>
              <a:t>社論</a:t>
            </a:r>
            <a:r>
              <a:rPr lang="en-US" altLang="zh-TW" sz="4000" b="1" kern="0" dirty="0" smtClean="0">
                <a:solidFill>
                  <a:srgbClr val="003366"/>
                </a:solidFill>
                <a:ea typeface="標楷體" pitchFamily="65" charset="-120"/>
              </a:rPr>
              <a:t>》</a:t>
            </a:r>
            <a:r>
              <a:rPr lang="zh-TW" altLang="en-US" sz="4000" b="1" kern="0" dirty="0" smtClean="0">
                <a:solidFill>
                  <a:srgbClr val="003366"/>
                </a:solidFill>
                <a:ea typeface="標楷體" pitchFamily="65" charset="-120"/>
              </a:rPr>
              <a:t>假如凱因斯回到現在</a:t>
            </a:r>
            <a:endParaRPr lang="en-US" altLang="zh-TW" sz="4000" b="1" kern="0" dirty="0" smtClean="0">
              <a:solidFill>
                <a:srgbClr val="003366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64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99527"/>
            <a:ext cx="8594973" cy="140128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黃崇仁：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DRAM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產業燕子飛回來，</a:t>
            </a:r>
            <a:r>
              <a:rPr lang="en-US" altLang="zh-TW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Q3</a:t>
            </a:r>
            <a:r>
              <a:rPr lang="zh-TW" altLang="en-US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起將缺貨</a:t>
            </a:r>
            <a:br>
              <a:rPr lang="zh-TW" altLang="en-US" sz="3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2009-03-25   </a:t>
            </a:r>
            <a:r>
              <a:rPr lang="zh-TW" altLang="en-US" sz="2800" b="1" dirty="0" smtClean="0">
                <a:solidFill>
                  <a:srgbClr val="90603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時報記者沈培華台北報導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00535"/>
            <a:ext cx="7702550" cy="1368425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TW" altLang="en-US" sz="2400" dirty="0" smtClean="0">
                <a:ea typeface="標楷體" pitchFamily="65" charset="-120"/>
              </a:rPr>
              <a:t>黃崇仁表示，台灣的產能約占全球四成，業者</a:t>
            </a:r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有成本最低的優勢</a:t>
            </a:r>
            <a:r>
              <a:rPr lang="zh-TW" altLang="en-US" sz="2400" dirty="0" smtClean="0">
                <a:ea typeface="標楷體" pitchFamily="65" charset="-120"/>
              </a:rPr>
              <a:t>，他表示，燕子已經飛來了，</a:t>
            </a:r>
            <a:r>
              <a:rPr lang="zh-TW" altLang="en-US" sz="2800" dirty="0" smtClean="0">
                <a:ea typeface="新細明體" pitchFamily="18" charset="-120"/>
              </a:rPr>
              <a:t> 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83568" y="3212976"/>
            <a:ext cx="8136904" cy="187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 b="1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 b="1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 b="1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rgbClr val="906030"/>
                </a:solidFill>
                <a:ea typeface="標楷體" pitchFamily="65" charset="-120"/>
              </a:rPr>
              <a:t>工商時報    </a:t>
            </a:r>
            <a:r>
              <a:rPr lang="en-US" altLang="zh-TW" sz="2400" dirty="0">
                <a:solidFill>
                  <a:srgbClr val="906030"/>
                </a:solidFill>
                <a:ea typeface="標楷體" pitchFamily="65" charset="-120"/>
              </a:rPr>
              <a:t>A8/</a:t>
            </a:r>
            <a:r>
              <a:rPr lang="zh-TW" altLang="en-US" sz="2400" dirty="0">
                <a:solidFill>
                  <a:srgbClr val="906030"/>
                </a:solidFill>
                <a:ea typeface="標楷體" pitchFamily="65" charset="-120"/>
              </a:rPr>
              <a:t>兩岸焦點           </a:t>
            </a:r>
            <a:r>
              <a:rPr lang="en-US" altLang="zh-TW" sz="2400" dirty="0">
                <a:solidFill>
                  <a:srgbClr val="906030"/>
                </a:solidFill>
                <a:ea typeface="標楷體" pitchFamily="65" charset="-120"/>
              </a:rPr>
              <a:t>2009/03/05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b="0" dirty="0">
                <a:solidFill>
                  <a:schemeClr val="accent4"/>
                </a:solidFill>
                <a:ea typeface="標楷體" pitchFamily="65" charset="-120"/>
              </a:rPr>
              <a:t>廣東省副省長萬慶良表示，廣東的產業環境仍具有</a:t>
            </a:r>
            <a:r>
              <a:rPr lang="zh-TW" altLang="en-US" sz="2400" b="0" dirty="0">
                <a:solidFill>
                  <a:srgbClr val="C00000"/>
                </a:solidFill>
                <a:ea typeface="標楷體" pitchFamily="65" charset="-120"/>
              </a:rPr>
              <a:t>比較優勢</a:t>
            </a:r>
            <a:r>
              <a:rPr lang="zh-TW" altLang="en-US" sz="2400" b="0" dirty="0">
                <a:solidFill>
                  <a:schemeClr val="accent4"/>
                </a:solidFill>
                <a:ea typeface="標楷體" pitchFamily="65" charset="-120"/>
              </a:rPr>
              <a:t>，港澳台資企業應正確理解和用好政府的政策，堅定在廣東發展的信心，各級政府將一如既往地支持港澳台資企業的發展。 </a:t>
            </a:r>
          </a:p>
        </p:txBody>
      </p:sp>
    </p:spTree>
    <p:extLst>
      <p:ext uri="{BB962C8B-B14F-4D97-AF65-F5344CB8AC3E}">
        <p14:creationId xmlns:p14="http://schemas.microsoft.com/office/powerpoint/2010/main" val="20659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84455"/>
            <a:ext cx="8162925" cy="1200329"/>
          </a:xfrm>
        </p:spPr>
        <p:txBody>
          <a:bodyPr/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為何日本烏龍茶強調使用中國茶葉</a:t>
            </a:r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為何中國不會製造茶飲出口去日本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6264696" cy="4698522"/>
          </a:xfrm>
        </p:spPr>
      </p:pic>
    </p:spTree>
    <p:extLst>
      <p:ext uri="{BB962C8B-B14F-4D97-AF65-F5344CB8AC3E}">
        <p14:creationId xmlns:p14="http://schemas.microsoft.com/office/powerpoint/2010/main" val="34791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162925" cy="556719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 and Opportunity Cost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51520" y="1124744"/>
            <a:ext cx="7762874" cy="504624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Joseph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Jamail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Jr. was an American attorney and billionaire.</a:t>
            </a: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highly successful trial attorney, employs another attorney to write his will</a:t>
            </a:r>
          </a:p>
          <a:p>
            <a:pPr lvl="1" eaLnBrk="1" hangingPunct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own will: </a:t>
            </a:r>
            <a:r>
              <a:rPr lang="en-US" sz="2600" b="1" i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hours </a:t>
            </a:r>
          </a:p>
          <a:p>
            <a:pPr lvl="1" eaLnBrk="1" hangingPunct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 cost of 2 hours: </a:t>
            </a:r>
            <a:r>
              <a:rPr lang="en-US" sz="2600" b="1" i="1" dirty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$10,000+</a:t>
            </a:r>
          </a:p>
          <a:p>
            <a:pPr lvl="1" eaLnBrk="1" hangingPunct="1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Hiring someone to spend 4 hours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your will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$800</a:t>
            </a:r>
          </a:p>
          <a:p>
            <a:pPr eaLnBrk="1" hangingPunct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It Yourself only when</a:t>
            </a:r>
          </a:p>
          <a:p>
            <a:pPr eaLnBrk="1" hangingPunct="1"/>
            <a:r>
              <a:rPr lang="en-US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Opportunity cost &lt; hired cost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5537" y="6453336"/>
            <a:ext cx="7632848" cy="290364"/>
          </a:xfrm>
        </p:spPr>
        <p:txBody>
          <a:bodyPr/>
          <a:lstStyle/>
          <a:p>
            <a:r>
              <a:rPr lang="en-US" dirty="0"/>
              <a:t>©McGraw-H</a:t>
            </a:r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© 2019 </a:t>
            </a:r>
            <a:r>
              <a:rPr lang="en-US" altLang="en-US">
                <a:solidFill>
                  <a:schemeClr val="tx1"/>
                </a:solidFill>
                <a:ea typeface="ＭＳ Ｐゴシック" panose="020B0600070205080204" pitchFamily="34" charset="-128"/>
              </a:rPr>
              <a:t>McGraw-Hill </a:t>
            </a:r>
            <a:r>
              <a:rPr lang="en-US" altLang="en-US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Education</a:t>
            </a:r>
            <a:r>
              <a:rPr lang="en-US" smtClean="0"/>
              <a:t>. </a:t>
            </a:r>
            <a:r>
              <a:rPr lang="en-US" dirty="0"/>
              <a:t>All rights reserved.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789040"/>
            <a:ext cx="32403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1523" y="34171"/>
            <a:ext cx="8738989" cy="218521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36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為何日本和牛的價格各國生產的都不同？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Yahoo</a:t>
            </a:r>
            <a:r>
              <a:rPr lang="zh-TW" altLang="en-US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奇摩（即時新聞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800" dirty="0" smtClean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法國，日本和牛每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公克要價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3,200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日圓，智利產的為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2,200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日圓，美國產的只要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日圓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絕對利益和比較利益的差別何在？</a:t>
            </a:r>
            <a:endParaRPr lang="zh-TW" altLang="en-US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688" y="2420888"/>
            <a:ext cx="55879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1523" y="-27384"/>
            <a:ext cx="8738989" cy="107721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韓國九成泡菜大陸製！ 貿易逆差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億</a:t>
            </a:r>
            <a:b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TVBS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新聞網高嘉甫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52736"/>
            <a:ext cx="8424936" cy="2808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根據韓國關稅廳統計，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萬的南韓人，吃掉了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萬噸的泡菜，做的速度趕不上吃的速度，只好仰賴大陸進口泡菜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韓國泡菜每公斤人民幣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元，大陸卻只要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塊錢，相差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吉林、山東和遼寧，由於地理位置氣候，和韓國相近的關係，大白菜屬於同一品種，經過多年的生產研發，口味上已經相當接近</a:t>
            </a:r>
            <a:endParaRPr lang="zh-TW" altLang="en-US" sz="2400" dirty="0"/>
          </a:p>
        </p:txBody>
      </p:sp>
      <p:pic>
        <p:nvPicPr>
          <p:cNvPr id="5" name="圖片 4" descr="圖／TVB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3" y="4005064"/>
            <a:ext cx="4386064" cy="242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4005064"/>
            <a:ext cx="3425123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685800" y="139279"/>
            <a:ext cx="7772400" cy="769441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課後討論主題</a:t>
            </a:r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684213" y="1268760"/>
            <a:ext cx="7467600" cy="4967758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哪裡沒有比較利益原則的運作？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為何機會成本是遞增而非遞減的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？機會成本可能遞減嗎？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說明公平的貿易一定帶來好處？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自己國家不使用的東西有沒有可能出口到其他國家去？例子？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臺灣其他國家或地區生產的農產品，是否會</a:t>
            </a: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造成臺灣</a:t>
            </a:r>
            <a:r>
              <a:rPr lang="zh-TW" altLang="en-US" sz="2400" dirty="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農業變廢墟：如果進口稻米？豬肉？火雞肉？牛肉？中藥材</a:t>
            </a:r>
            <a:r>
              <a:rPr lang="zh-TW" altLang="en-US" sz="2400" smtClean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？高麗菜？大蒜？</a:t>
            </a:r>
            <a:endParaRPr lang="en-US" altLang="zh-TW" sz="2400" dirty="0">
              <a:solidFill>
                <a:srgbClr val="A5002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6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1523" y="-27384"/>
            <a:ext cx="8738989" cy="1077218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韓國九成泡菜大陸製！ 貿易逆差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億</a:t>
            </a:r>
            <a:b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TVBS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新聞網高嘉甫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2018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800" b="1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52736"/>
            <a:ext cx="8424936" cy="2808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根據韓國關稅廳統計，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萬的南韓人，吃掉了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萬噸的泡菜，做的速度趕不上吃的速度，只好仰賴大陸進口泡菜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韓國泡菜每公斤人民幣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元，大陸卻只要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塊錢，相差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吉林、山東和遼寧，由於地理位置氣候，和韓國相近的關係，大白菜屬於同一品種，經過多年的生產研發，口味上已經相當接近</a:t>
            </a:r>
            <a:endParaRPr lang="zh-TW" altLang="en-US" sz="2400" dirty="0"/>
          </a:p>
        </p:txBody>
      </p:sp>
      <p:pic>
        <p:nvPicPr>
          <p:cNvPr id="5" name="圖片 4" descr="圖／TVB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3" y="4005064"/>
            <a:ext cx="4386064" cy="242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4005064"/>
            <a:ext cx="3425123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4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24299"/>
            <a:ext cx="8710935" cy="1046440"/>
          </a:xfrm>
        </p:spPr>
        <p:txBody>
          <a:bodyPr/>
          <a:lstStyle/>
          <a:p>
            <a:r>
              <a:rPr lang="en-US" altLang="zh-TW" sz="3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95</a:t>
            </a:r>
            <a:r>
              <a:rPr lang="zh-TW" altLang="en-US" sz="3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％從中國大陸進口 中藥材最多再撐</a:t>
            </a:r>
            <a:r>
              <a:rPr lang="en-US" altLang="zh-TW" sz="3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3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個月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2020/03/11 </a:t>
            </a:r>
            <a:r>
              <a:rPr lang="zh-TW" altLang="en-US" sz="2800" dirty="0">
                <a:solidFill>
                  <a:srgbClr val="90603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中時電子報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196752"/>
            <a:ext cx="8110537" cy="4191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新冠肺炎疫情來勢洶洶，民眾也紛紛到中藥行添購強身補氣的中藥，目前市面上針對上呼吸道及潤肺的中藥，是中藥鋪裡最火紅的藥品。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95</a:t>
            </a:r>
            <a:r>
              <a:rPr lang="zh-TW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％中藥材皆自大陸進口，尤其是針對上呼吸道及潤肺效果的品項，都面臨缺貨危機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2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685800" y="139279"/>
            <a:ext cx="7772400" cy="769441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課後討論主題</a:t>
            </a:r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684213" y="1268760"/>
            <a:ext cx="7467600" cy="4967758"/>
          </a:xfrm>
        </p:spPr>
        <p:txBody>
          <a:bodyPr/>
          <a:lstStyle/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哪裡沒有比較利益原則的運作？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為何機會成本是遞增而非遞減的？機會成本可能遞減嗎？</a:t>
            </a: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如何說明公平的貿易一定帶來好處？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自己國家不使用的東西有沒有可能出口到其他國家去？例子？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zh-TW" altLang="en-US" sz="2400" dirty="0">
                <a:solidFill>
                  <a:srgbClr val="A5002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臺灣進口大陸農產品，是否會造成臺灣農業變廢墟</a:t>
            </a:r>
            <a:endParaRPr lang="en-US" altLang="zh-TW" sz="2400" dirty="0">
              <a:solidFill>
                <a:srgbClr val="A5002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eaLnBrk="1" hangingPunct="1">
              <a:spcBef>
                <a:spcPts val="1200"/>
              </a:spcBef>
              <a:buSzPct val="100000"/>
              <a:buFont typeface="+mj-lt"/>
              <a:buAutoNum type="arabicPeriod"/>
            </a:pP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3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16635"/>
            <a:ext cx="8162925" cy="769441"/>
          </a:xfrm>
        </p:spPr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不負責任的錯誤訊息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F:\IBM-Left_Oct_11\DATA\BACKUP\databank-1\PROJECT\報告所長\經建會_2014\演講\201405191654594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3" y="908725"/>
            <a:ext cx="8137571" cy="57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1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pPr algn="r">
              <a:defRPr/>
            </a:pPr>
            <a:fld id="{3D6CC02B-CF90-4B55-AD93-5A86B88AA690}" type="slidenum">
              <a:rPr lang="en-US" altLang="zh-TW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>
                <a:defRPr/>
              </a:pPr>
              <a:t>66</a:t>
            </a:fld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5000" y="-387424"/>
            <a:ext cx="8105997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外界對於示範區之質疑多屬不實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7239000" y="6413798"/>
            <a:ext cx="1905000" cy="457200"/>
          </a:xfrm>
          <a:prstGeom prst="rect">
            <a:avLst/>
          </a:prstGeom>
        </p:spPr>
        <p:txBody>
          <a:bodyPr/>
          <a:lstStyle/>
          <a:p>
            <a:fld id="{C7024E13-29F1-4D11-A106-D3F56B743DA7}" type="slidenum">
              <a:rPr lang="zh-TW" altLang="en-US" smtClean="0">
                <a:solidFill>
                  <a:prstClr val="white"/>
                </a:solidFill>
              </a:rPr>
              <a:pPr/>
              <a:t>67</a:t>
            </a:fld>
            <a:endParaRPr lang="zh-TW" altLang="en-US" dirty="0">
              <a:solidFill>
                <a:prstClr val="white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619" y="1661694"/>
            <a:ext cx="6481072" cy="4484219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184902" y="2514599"/>
            <a:ext cx="2794000" cy="1504950"/>
          </a:xfrm>
          <a:prstGeom prst="wedgeRoundRectCallout">
            <a:avLst>
              <a:gd name="adj1" fmla="val 856"/>
              <a:gd name="adj2" fmla="val -62183"/>
              <a:gd name="adj3" fmla="val 16667"/>
            </a:avLst>
          </a:prstGeom>
          <a:solidFill>
            <a:srgbClr val="94FAD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zh-TW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示範區面對國際，並非只有中國，且是透過小範圍試點開放，而非服貿</a:t>
            </a: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協議的</a:t>
            </a:r>
            <a:r>
              <a:rPr kumimoji="0" lang="zh-TW" altLang="zh-TW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全面開放</a:t>
            </a: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635000" y="1100362"/>
            <a:ext cx="49276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kumimoji="0"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臺聯黃昆輝主席文宣</a:t>
            </a:r>
          </a:p>
        </p:txBody>
      </p:sp>
      <p:sp>
        <p:nvSpPr>
          <p:cNvPr id="8" name="圓角矩形圖說文字 7"/>
          <p:cNvSpPr/>
          <p:nvPr/>
        </p:nvSpPr>
        <p:spPr>
          <a:xfrm>
            <a:off x="257162" y="4462467"/>
            <a:ext cx="2850910" cy="2030937"/>
          </a:xfrm>
          <a:prstGeom prst="wedgeRoundRectCallout">
            <a:avLst>
              <a:gd name="adj1" fmla="val -4454"/>
              <a:gd name="adj2" fmla="val -70940"/>
              <a:gd name="adj3" fmla="val 16667"/>
            </a:avLst>
          </a:prstGeom>
          <a:solidFill>
            <a:srgbClr val="94FAD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國內農產品用於深層加工比例低於</a:t>
            </a:r>
            <a:r>
              <a:rPr kumimoji="0" lang="en-US" altLang="zh-TW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7.5%(</a:t>
            </a: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kumimoji="0" lang="en-US" altLang="zh-TW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350</a:t>
            </a: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億元</a:t>
            </a:r>
            <a:r>
              <a:rPr kumimoji="0" lang="en-US" altLang="zh-TW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1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，且深層加工品多屬只能外銷產品，若採配套後對國內農產原料幾無影響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932729" y="3068253"/>
            <a:ext cx="5058136" cy="888116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36000" tIns="45720" rIns="36000" bIns="45720" rtlCol="0" anchor="ctr">
            <a:normAutofit fontScale="85000" lnSpcReduction="10000"/>
          </a:bodyPr>
          <a:lstStyle>
            <a:lvl1pPr marL="3600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002060"/>
                </a:solidFill>
                <a:latin typeface="Arial" panose="020B0604020202020204" pitchFamily="34" charset="0"/>
                <a:ea typeface="文鼎圓體M" panose="020F0600000000000000" pitchFamily="34" charset="-120"/>
                <a:cs typeface="Arial" panose="020B0604020202020204" pitchFamily="34" charset="0"/>
              </a:defRPr>
            </a:lvl1pPr>
          </a:lstStyle>
          <a:p>
            <a:pPr marL="0" fontAlgn="auto">
              <a:spcAft>
                <a:spcPts val="0"/>
              </a:spcAft>
            </a:pPr>
            <a:r>
              <a:rPr kumimoji="0" lang="zh-TW" altLang="en-US" sz="2000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打擊</a:t>
            </a:r>
            <a:r>
              <a:rPr kumimoji="0" lang="en-US" altLang="zh-TW" sz="2000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1</a:t>
            </a:r>
            <a:r>
              <a:rPr kumimoji="0" lang="zh-TW" altLang="en-US" sz="2000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：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830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項管制進口之中國農產品免稅來臺，</a:t>
            </a:r>
            <a:r>
              <a:rPr kumimoji="0" lang="en-US" altLang="zh-TW" sz="2000" dirty="0"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37%</a:t>
            </a:r>
            <a:r>
              <a:rPr kumimoji="0" lang="zh-TW" altLang="en-US" sz="2000" dirty="0"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農產品將崩盤，衝擊所有臺灣農民之生存</a:t>
            </a:r>
            <a:endParaRPr kumimoji="0"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投影片編號版面配置區 1"/>
          <p:cNvSpPr txBox="1">
            <a:spLocks/>
          </p:cNvSpPr>
          <p:nvPr/>
        </p:nvSpPr>
        <p:spPr>
          <a:xfrm>
            <a:off x="7013576" y="65024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4000" b="1" kern="1200">
                <a:solidFill>
                  <a:schemeClr val="tx1"/>
                </a:solidFill>
                <a:latin typeface="Verdana" pitchFamily="34" charset="0"/>
                <a:ea typeface="新細明體" charset="-120"/>
                <a:cs typeface="+mn-cs"/>
              </a:defRPr>
            </a:lvl9pPr>
          </a:lstStyle>
          <a:p>
            <a:fld id="{20394C5B-833C-4A78-9FF1-DA46BF779520}" type="slidenum">
              <a:rPr lang="zh-TW" altLang="en-US" smtClean="0"/>
              <a:pPr/>
              <a:t>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8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162925" cy="1323439"/>
          </a:xfrm>
        </p:spPr>
        <p:txBody>
          <a:bodyPr/>
          <a:lstStyle/>
          <a:p>
            <a:pPr algn="ctr"/>
            <a:r>
              <a:rPr lang="zh-TW" altLang="en-US" sz="3600" b="1" dirty="0">
                <a:solidFill>
                  <a:srgbClr val="A50021"/>
                </a:solidFill>
                <a:ea typeface="標楷體" pitchFamily="65" charset="-120"/>
              </a:rPr>
              <a:t>今日課堂複習</a:t>
            </a:r>
            <a:r>
              <a:rPr lang="en-US" altLang="zh-TW" sz="3600" b="1" dirty="0">
                <a:solidFill>
                  <a:srgbClr val="A50021"/>
                </a:solidFill>
                <a:ea typeface="標楷體" pitchFamily="65" charset="-120"/>
              </a:rPr>
              <a:t/>
            </a:r>
            <a:br>
              <a:rPr lang="en-US" altLang="zh-TW" sz="3600" b="1" dirty="0">
                <a:solidFill>
                  <a:srgbClr val="A50021"/>
                </a:solidFill>
                <a:ea typeface="標楷體" pitchFamily="65" charset="-120"/>
              </a:rPr>
            </a:br>
            <a:r>
              <a:rPr lang="zh-TW" altLang="en-US" b="1" dirty="0" smtClean="0">
                <a:solidFill>
                  <a:srgbClr val="0066CC"/>
                </a:solidFill>
                <a:latin typeface="標楷體" pitchFamily="65" charset="-120"/>
                <a:ea typeface="標楷體" pitchFamily="65" charset="-120"/>
              </a:rPr>
              <a:t>比較利益的存在</a:t>
            </a:r>
            <a:endParaRPr lang="zh-TW" altLang="en-US" b="1" dirty="0"/>
          </a:p>
        </p:txBody>
      </p:sp>
      <p:sp>
        <p:nvSpPr>
          <p:cNvPr id="7" name="Rectangle 3075"/>
          <p:cNvSpPr txBox="1">
            <a:spLocks noChangeArrowheads="1"/>
          </p:cNvSpPr>
          <p:nvPr/>
        </p:nvSpPr>
        <p:spPr bwMode="auto">
          <a:xfrm>
            <a:off x="691969" y="1124744"/>
            <a:ext cx="8280920" cy="57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比較利益原則 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Principle of Comparative Advantage </a:t>
            </a: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機會成本遞增原則 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Principle of Increasing Opportunity Cost </a:t>
            </a: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絕對利益 </a:t>
            </a:r>
            <a:r>
              <a:rPr lang="en-US" altLang="zh-TW" sz="2400" b="1" kern="0" dirty="0" err="1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v.s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</a:t>
            </a:r>
            <a:endParaRPr lang="en-US" altLang="zh-TW" sz="2400" b="1" kern="0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 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production possibilities</a:t>
            </a: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比較利益的來源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        </a:t>
            </a: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生產可能線的可及點與不可及點；效率點與不效率點</a:t>
            </a:r>
            <a:endParaRPr lang="en-US" altLang="zh-TW" sz="2400" b="1" kern="0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專業化分工下的貿易利得</a:t>
            </a:r>
            <a:endParaRPr lang="en-US" altLang="zh-TW" sz="2400" b="1" kern="0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多人生產線的加總</a:t>
            </a:r>
            <a:endParaRPr lang="en-US" altLang="zh-TW" sz="2400" b="1" kern="0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生產可能線的移動</a:t>
            </a:r>
            <a:endParaRPr lang="en-US" altLang="zh-TW" sz="2400" b="1" kern="0" dirty="0" smtClean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-449263" eaLnBrk="1" hangingPunct="1">
              <a:spcBef>
                <a:spcPts val="1000"/>
              </a:spcBef>
              <a:buSzPct val="100000"/>
              <a:buFont typeface="Times New Roman" pitchFamily="18" charset="0"/>
              <a:buAutoNum type="arabicPeriod"/>
            </a:pPr>
            <a:r>
              <a:rPr lang="zh-TW" altLang="en-US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比較利益在國際貿易的體現 </a:t>
            </a:r>
            <a:r>
              <a:rPr lang="en-US" altLang="zh-TW" sz="2400" b="1" kern="0" dirty="0" smtClean="0">
                <a:solidFill>
                  <a:srgbClr val="00206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Comparative advantage embodied in international trade</a:t>
            </a:r>
            <a:endParaRPr lang="zh-TW" altLang="en-US" sz="2400" b="1" kern="0" dirty="0">
              <a:solidFill>
                <a:srgbClr val="00206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683568" y="1340768"/>
            <a:ext cx="8136904" cy="5328592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ea typeface="標楷體" pitchFamily="65" charset="-120"/>
              </a:rPr>
              <a:t>如果每個人或國家都依照機會成本最低的原則來生產，</a:t>
            </a:r>
            <a:r>
              <a:rPr lang="zh-TW" altLang="en-US" sz="2400" dirty="0">
                <a:ea typeface="標楷體" pitchFamily="65" charset="-120"/>
              </a:rPr>
              <a:t>就</a:t>
            </a:r>
            <a:r>
              <a:rPr lang="zh-TW" altLang="en-US" sz="2400" dirty="0" smtClean="0">
                <a:ea typeface="標楷體" pitchFamily="65" charset="-120"/>
              </a:rPr>
              <a:t>可以</a:t>
            </a:r>
            <a:r>
              <a:rPr lang="zh-TW" altLang="en-US" sz="2400" dirty="0" smtClean="0">
                <a:solidFill>
                  <a:srgbClr val="C00000"/>
                </a:solidFill>
                <a:ea typeface="標楷體" pitchFamily="65" charset="-120"/>
              </a:rPr>
              <a:t>達到最佳的生產狀態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請問在座同學／仁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哪一件用品是自己生產的？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哪一件用品是中部地區生產的？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哪一件用品是台灣生產的？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哪一件用品是亞洲國家生產的？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哪一件用品是北半球國家生產的？</a:t>
            </a:r>
          </a:p>
          <a:p>
            <a:pPr lvl="1" eaLnBrk="1" hangingPunct="1">
              <a:spcBef>
                <a:spcPts val="1200"/>
              </a:spcBef>
              <a:buClr>
                <a:srgbClr val="00B050"/>
              </a:buClr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ea typeface="標楷體" pitchFamily="65" charset="-120"/>
              </a:rPr>
              <a:t>哪一件用品是南半球國家生產的？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請問：市場上哪一件產品不是經由比較利益而生產的</a:t>
            </a:r>
            <a:r>
              <a:rPr lang="en-US" altLang="zh-TW" sz="2400" dirty="0" smtClean="0">
                <a:solidFill>
                  <a:srgbClr val="A50021"/>
                </a:solidFill>
                <a:ea typeface="標楷體" pitchFamily="65" charset="-120"/>
              </a:rPr>
              <a:t>?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3568" y="-99392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600" b="1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en-US" sz="3600" b="1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比較利益原則</a:t>
            </a:r>
            <a:r>
              <a:rPr lang="en-US" altLang="zh-TW" sz="3600" b="1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b="1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600" b="1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</a:t>
            </a:r>
            <a:r>
              <a:rPr lang="en-US" altLang="zh-TW" sz="3600" b="0" kern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Principle of Comparative</a:t>
            </a:r>
            <a:endParaRPr lang="zh-TW" altLang="en-US" sz="3600" b="0" kern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8162925" cy="769441"/>
          </a:xfrm>
        </p:spPr>
        <p:txBody>
          <a:bodyPr/>
          <a:lstStyle/>
          <a:p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機會成本遞增原則</a:t>
            </a:r>
            <a:endParaRPr lang="zh-TW" altLang="en-US" b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9935" y="1340768"/>
            <a:ext cx="8110537" cy="5184576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在生產過程中，機會成本都是遞增的</a:t>
            </a:r>
            <a:endParaRPr lang="en-US" altLang="zh-TW" sz="2400" dirty="0" smtClean="0">
              <a:solidFill>
                <a:srgbClr val="C0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機會</a:t>
            </a:r>
            <a:r>
              <a:rPr lang="zh-TW" altLang="en-US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成本是放棄的最佳選擇 </a:t>
            </a:r>
            <a:r>
              <a:rPr lang="en-US" altLang="zh-TW" sz="2400" dirty="0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(the next beast alternative)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生產某一物品時，先從機會成本最低的資源放棄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低果先摘</a:t>
            </a: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原則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(the </a:t>
            </a:r>
            <a:r>
              <a:rPr lang="en-US" altLang="zh-TW" sz="2400" dirty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Low-Hanging-Fruit </a:t>
            </a:r>
            <a:r>
              <a:rPr lang="en-US" altLang="zh-TW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Principle)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假設一棵樹上綴滿果子，成熟度完全相同，果樹主人要摘來賣的時候，先摘好摘的還是難摘的？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從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最容易摘的開始，陸續到難摘的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摘水果的機會成本，可以是所耗時間的成本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zh-TW" altLang="en-US" sz="2400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（這是最簡單的模型假設，只有時間投入）</a:t>
            </a:r>
            <a:endParaRPr lang="en-US" altLang="zh-TW" sz="2400" dirty="0" smtClean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所以機會成本是遞增的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Tree"/>
          <p:cNvSpPr>
            <a:spLocks noEditPoints="1" noChangeArrowheads="1"/>
          </p:cNvSpPr>
          <p:nvPr/>
        </p:nvSpPr>
        <p:spPr bwMode="auto">
          <a:xfrm>
            <a:off x="7235825" y="4211538"/>
            <a:ext cx="1809750" cy="18097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1815060108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lnTo>
                  <a:pt x="0" y="189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0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絕對利益 </a:t>
            </a:r>
            <a:r>
              <a:rPr lang="en-US" altLang="zh-TW" b="1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v.s</a:t>
            </a: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en-US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比較利益</a:t>
            </a:r>
          </a:p>
        </p:txBody>
      </p:sp>
      <p:sp>
        <p:nvSpPr>
          <p:cNvPr id="922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229072"/>
            <a:ext cx="8062664" cy="46482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生產成本較低是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絕對利益：舉例？</a:t>
            </a:r>
            <a:endParaRPr lang="en-US" altLang="zh-TW" sz="2400" dirty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solidFill>
                  <a:srgbClr val="0070C0"/>
                </a:solidFill>
                <a:ea typeface="標楷體" pitchFamily="65" charset="-120"/>
              </a:rPr>
              <a:t>機會成本較低是比較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利益：舉例？</a:t>
            </a:r>
            <a:endParaRPr lang="en-US" altLang="zh-TW" sz="2400" dirty="0" smtClean="0">
              <a:solidFill>
                <a:srgbClr val="0070C0"/>
              </a:solidFill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ea typeface="標楷體" pitchFamily="65" charset="-120"/>
              </a:rPr>
              <a:t>生產</a:t>
            </a:r>
            <a:r>
              <a:rPr lang="zh-TW" altLang="en-US" sz="2400" dirty="0" smtClean="0">
                <a:ea typeface="標楷體" pitchFamily="65" charset="-120"/>
              </a:rPr>
              <a:t>成本是生產同一數量產品所花的時間，或者是同一時間可以生產的數量多寡；給定相同品質</a:t>
            </a:r>
            <a:endParaRPr lang="en-US" altLang="zh-TW" sz="2400" dirty="0">
              <a:ea typeface="標楷體" pitchFamily="65" charset="-120"/>
            </a:endParaRPr>
          </a:p>
          <a:p>
            <a:pPr eaLnBrk="1" hangingPunct="1"/>
            <a:r>
              <a:rPr lang="zh-TW" altLang="en-US" sz="2400" dirty="0" smtClean="0">
                <a:solidFill>
                  <a:srgbClr val="A50021"/>
                </a:solidFill>
                <a:ea typeface="標楷體" pitchFamily="65" charset="-120"/>
              </a:rPr>
              <a:t>絕對利益和比較利益的討論，一定是在兩種以上財貨的模型才有意義</a:t>
            </a:r>
            <a:endParaRPr lang="en-US" altLang="zh-TW" sz="2400" dirty="0" smtClean="0">
              <a:solidFill>
                <a:srgbClr val="A50021"/>
              </a:solidFill>
              <a:ea typeface="標楷體" pitchFamily="65" charset="-120"/>
            </a:endParaRPr>
          </a:p>
          <a:p>
            <a:pPr eaLnBrk="1" hangingPunct="1"/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標楷體" pitchFamily="65" charset="-120"/>
              </a:rPr>
              <a:t>如果只有生產一種產品，不管成本高低的人都應該投入生產，沒有比較利益或絕對利益的差別考量</a:t>
            </a:r>
            <a:endParaRPr lang="en-US" altLang="zh-TW" sz="2400" dirty="0" smtClean="0">
              <a:solidFill>
                <a:schemeClr val="tx2">
                  <a:lumMod val="60000"/>
                  <a:lumOff val="40000"/>
                </a:schemeClr>
              </a:solidFill>
              <a:ea typeface="標楷體" pitchFamily="65" charset="-120"/>
            </a:endParaRPr>
          </a:p>
          <a:p>
            <a:pPr eaLnBrk="1" hangingPunct="1"/>
            <a:r>
              <a:rPr lang="zh-TW" altLang="en-US" sz="2400" dirty="0" smtClean="0">
                <a:ea typeface="標楷體" pitchFamily="65" charset="-120"/>
              </a:rPr>
              <a:t>在兩個財貨的模型中，多生產一個財貨就少生產另外一個財貨，機會成本就是兩種財貨在生產過程的交換比例</a:t>
            </a:r>
            <a:endParaRPr lang="en-US" altLang="zh-TW" sz="2400" dirty="0">
              <a:ea typeface="標楷體" pitchFamily="65" charset="-120"/>
            </a:endParaRPr>
          </a:p>
          <a:p>
            <a:pPr eaLnBrk="1" hangingPunct="1"/>
            <a:r>
              <a:rPr lang="zh-TW" altLang="en-US" sz="2400" dirty="0" smtClean="0">
                <a:ea typeface="標楷體" pitchFamily="65" charset="-120"/>
              </a:rPr>
              <a:t>以</a:t>
            </a:r>
            <a:r>
              <a:rPr lang="zh-TW" altLang="en-US" sz="2400" dirty="0" smtClean="0">
                <a:solidFill>
                  <a:srgbClr val="0070C0"/>
                </a:solidFill>
                <a:ea typeface="標楷體" pitchFamily="65" charset="-120"/>
              </a:rPr>
              <a:t>生產可能線</a:t>
            </a:r>
            <a:r>
              <a:rPr lang="zh-TW" altLang="en-US" sz="2400" dirty="0" smtClean="0">
                <a:ea typeface="標楷體" pitchFamily="65" charset="-120"/>
              </a:rPr>
              <a:t>來描述生產過程</a:t>
            </a:r>
            <a:endParaRPr lang="en-US" altLang="zh-TW" sz="2400" dirty="0" smtClean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20042</TotalTime>
  <Words>6608</Words>
  <Application>Microsoft Office PowerPoint</Application>
  <PresentationFormat>如螢幕大小 (4:3)</PresentationFormat>
  <Paragraphs>484</Paragraphs>
  <Slides>68</Slides>
  <Notes>60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84" baseType="lpstr">
      <vt:lpstr>Antique Olive</vt:lpstr>
      <vt:lpstr>Arial Unicode MS</vt:lpstr>
      <vt:lpstr>ＭＳ Ｐゴシック</vt:lpstr>
      <vt:lpstr>微軟正黑體</vt:lpstr>
      <vt:lpstr>新細明體</vt:lpstr>
      <vt:lpstr>標楷體</vt:lpstr>
      <vt:lpstr>Arial</vt:lpstr>
      <vt:lpstr>Calibri</vt:lpstr>
      <vt:lpstr>Calibri Light</vt:lpstr>
      <vt:lpstr>Times</vt:lpstr>
      <vt:lpstr>Times New Roman</vt:lpstr>
      <vt:lpstr>Verdana</vt:lpstr>
      <vt:lpstr>Wingdings</vt:lpstr>
      <vt:lpstr>Bold Stripes</vt:lpstr>
      <vt:lpstr>Office 佈景主題</vt:lpstr>
      <vt:lpstr>Worksheet</vt:lpstr>
      <vt:lpstr>從經濟學看世界 3、比較利益的存在</vt:lpstr>
      <vt:lpstr>課程大綱</vt:lpstr>
      <vt:lpstr>討論主題</vt:lpstr>
      <vt:lpstr>1. 比較利益原則     Principle of Comparative </vt:lpstr>
      <vt:lpstr>1. 比較利益原則     Principle of Comparative</vt:lpstr>
      <vt:lpstr>Exchange and Opportunity Cost</vt:lpstr>
      <vt:lpstr>PowerPoint 簡報</vt:lpstr>
      <vt:lpstr>2. 機會成本遞增原則</vt:lpstr>
      <vt:lpstr>3. 絕對利益 v.s. 比較利益</vt:lpstr>
      <vt:lpstr>4. 生產可能線     production possibility curve       production possibility frontier</vt:lpstr>
      <vt:lpstr>4. 生產可能線     production possibility curve       production possibility frontier</vt:lpstr>
      <vt:lpstr>4. 生產可能線：絕對利益</vt:lpstr>
      <vt:lpstr>4. 生產可能線：絕對利益</vt:lpstr>
      <vt:lpstr>4. 生產可能線：比較利益</vt:lpstr>
      <vt:lpstr>4. 生產可能線：比較利益</vt:lpstr>
      <vt:lpstr>為何iPhone 在美國設計，大陸生產 【編譯廖玉玲】2012/01/24 經濟日報</vt:lpstr>
      <vt:lpstr>逼iPhone回美生產很腦殘？美媒1句話戳破川普 2018/09/20 中時電子報 吳美觀</vt:lpstr>
      <vt:lpstr>5. 比較利益的來源</vt:lpstr>
      <vt:lpstr>生活與美學的關係 (李仁芳) 為何日本彩色電視機技術最新，價錢最貴 55吋，179,900元 </vt:lpstr>
      <vt:lpstr>生活與美學的關係 日本料理和中式料理的顏色與擺飾</vt:lpstr>
      <vt:lpstr>義大利 Maserati 跑車的設計主旨  1.音樂、2. 馬力、3. 工藝、4.速度、5.美學</vt:lpstr>
      <vt:lpstr>Maserati 跑車以音樂為設計主旨</vt:lpstr>
      <vt:lpstr>Maserati 跑車以音樂為設計主旨</vt:lpstr>
      <vt:lpstr>Maserati 跑車以音樂為設計主旨</vt:lpstr>
      <vt:lpstr>LALOS Bakery米其林名廚欽點 2011-10-22 中國時報 王瑞瑤／台北報導  </vt:lpstr>
      <vt:lpstr>科學人文跨科際計畫</vt:lpstr>
      <vt:lpstr>馬國宴極簡風 在地食材凸顯比較利益  2012-05-19 中國時報 【王瑞瑤、陳志東／台北報導】</vt:lpstr>
      <vt:lpstr>世界麵包賽 台灣備台灣味迎戰 2012-03-04 新聞速報 中央社 </vt:lpstr>
      <vt:lpstr>「防彈衣亞曼尼」時尚界無人匹敵   2011-04-22 中國時報 【郭篤為／巴拿馬】 </vt:lpstr>
      <vt:lpstr>克萊斯勒衝出美國　海外設Jeep車廠  2012-03-30 【記者鍾志恒／綜合外電報導】</vt:lpstr>
      <vt:lpstr>諫逐客書 作者：李斯 朝代：先秦</vt:lpstr>
      <vt:lpstr>比較利益法則 謝金河嘆：兩件事成台灣新國恥 2018年01月01日 中時電子報 </vt:lpstr>
      <vt:lpstr>來自中國的瑞士錶 2012-05-20 工商時報 【林佳誼】</vt:lpstr>
      <vt:lpstr>「台灣製造」，撐不起一個平價品牌？ 王柔雅 財訊雙週刊2012-02-17 第392期 </vt:lpstr>
      <vt:lpstr>6. 生產可能線的可及點與不可及點Attainable and Unattainable</vt:lpstr>
      <vt:lpstr>6.生產可能線的效率點與不效率點    Efficient and Inefficient </vt:lpstr>
      <vt:lpstr>7. 專業化分工之下的貿易利得</vt:lpstr>
      <vt:lpstr>7. 專業化分工之下的貿易利得</vt:lpstr>
      <vt:lpstr>南方人物周刊－王傳福要比亞迪做汽車業No.1  2009-09-27 旺報【記者葉文義／整理】 </vt:lpstr>
      <vt:lpstr>貿易理論：李佳圖模型 1817, David Ricardo; Ricardian model</vt:lpstr>
      <vt:lpstr>從機會成本角度來看比較利益</vt:lpstr>
      <vt:lpstr>專業分工發揮比較利益的經典範例</vt:lpstr>
      <vt:lpstr>PowerPoint 簡報</vt:lpstr>
      <vt:lpstr>PowerPoint 簡報</vt:lpstr>
      <vt:lpstr>7. 專業化分工之下的貿易利得</vt:lpstr>
      <vt:lpstr>兩人經濟體的生產可能線，兩條生產可能線如何相加；是凹向原點還是凸向原點？</vt:lpstr>
      <vt:lpstr>如果兩人決定消費模式之後，該如何分工?</vt:lpstr>
      <vt:lpstr>多人大型經濟下，許多個人的生產可能線堆疊相加，依照機會成本遞增的原則，最後形成平滑外曲凹向原點的PPC</vt:lpstr>
      <vt:lpstr>PowerPoint 簡報</vt:lpstr>
      <vt:lpstr>9. 生產可能線的移動，表示不同經濟意涵</vt:lpstr>
      <vt:lpstr>10. 比較利益在國際貿易的體現</vt:lpstr>
      <vt:lpstr>臺灣在區域經濟的角色：孤臣孽子</vt:lpstr>
      <vt:lpstr>An Especially Useful Division of Labor, 8 hrs. endow. Picking coffee and Nuts, Susan, 1:7, Tom: 7:1, hourly </vt:lpstr>
      <vt:lpstr>How Trade Expands the Menu of Opportunities 透過國際貿易,消費可能曲線大幅擴張,結果和偏好有關</vt:lpstr>
      <vt:lpstr>比較利益與生產可能線 Comp. Advantage and Production Possibility</vt:lpstr>
      <vt:lpstr>10. 比較利益在國際貿易的體現</vt:lpstr>
      <vt:lpstr>PowerPoint 簡報</vt:lpstr>
      <vt:lpstr>黃崇仁：DRAM產業燕子飛回來，Q3起將缺貨 2009-03-25   時報記者沈培華台北報導</vt:lpstr>
      <vt:lpstr>為何日本烏龍茶強調使用中國茶葉 為何中國不會製造茶飲出口去日本</vt:lpstr>
      <vt:lpstr>為何日本和牛的價格各國生產的都不同？ Yahoo奇摩（即時新聞）2017年9月15日 在法國，日本和牛每100公克要價3,200日圓，智利產的為2,200日圓，美國產的只要850日圓 絕對利益和比較利益的差別何在？</vt:lpstr>
      <vt:lpstr>韓國九成泡菜大陸製！ 貿易逆差15億 TVBS新聞網高嘉甫2018年12月8日 </vt:lpstr>
      <vt:lpstr>課後討論主題</vt:lpstr>
      <vt:lpstr>韓國九成泡菜大陸製！ 貿易逆差15億 TVBS新聞網高嘉甫2018年12月8日 </vt:lpstr>
      <vt:lpstr>95％從中國大陸進口 中藥材最多再撐3個月 2020/03/11 中時電子報</vt:lpstr>
      <vt:lpstr>課後討論主題</vt:lpstr>
      <vt:lpstr>不負責任的錯誤訊息</vt:lpstr>
      <vt:lpstr>外界對於示範區之質疑多屬不實</vt:lpstr>
      <vt:lpstr>今日課堂複習 比較利益的存在</vt:lpstr>
    </vt:vector>
  </TitlesOfParts>
  <Company>ncnu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住宅貸款選擇與住宅租擁選擇</dc:title>
  <dc:creator>chiao-lin</dc:creator>
  <cp:lastModifiedBy>陳建良</cp:lastModifiedBy>
  <cp:revision>1218</cp:revision>
  <cp:lastPrinted>2012-06-26T14:44:43Z</cp:lastPrinted>
  <dcterms:created xsi:type="dcterms:W3CDTF">1998-04-25T05:30:48Z</dcterms:created>
  <dcterms:modified xsi:type="dcterms:W3CDTF">2020-09-29T13:29:05Z</dcterms:modified>
</cp:coreProperties>
</file>